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4660"/>
  </p:normalViewPr>
  <p:slideViewPr>
    <p:cSldViewPr>
      <p:cViewPr varScale="1">
        <p:scale>
          <a:sx n="69" d="100"/>
          <a:sy n="69" d="100"/>
        </p:scale>
        <p:origin x="12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DA62-2C6A-4D2D-B948-9BB07CEA9521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CE042-BAB8-425B-8E6F-B1659F28A7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3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B8EC6AA-C3BC-4F5D-A051-FD36E50E6459}" type="datetimeFigureOut">
              <a:rPr lang="ru-RU" smtClean="0"/>
              <a:pPr/>
              <a:t>31.12.2023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ADB71486-9348-4CB9-976D-178E470B310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571480"/>
            <a:ext cx="7772400" cy="2428892"/>
          </a:xfrm>
          <a:blipFill>
            <a:blip r:embed="rId3"/>
            <a:stretch>
              <a:fillRect/>
            </a:stretch>
          </a:blipFill>
          <a:ln w="76200">
            <a:solidFill>
              <a:schemeClr val="accent6"/>
            </a:solidFill>
            <a:prstDash val="dash"/>
          </a:ln>
          <a:scene3d>
            <a:camera prst="perspectiveContrastingRightFacing"/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uk-UA" sz="4000" b="1" dirty="0" smtClean="0">
                <a:solidFill>
                  <a:schemeClr val="accent2"/>
                </a:solidFill>
              </a:rPr>
              <a:t>Мікробіологічні перетворення сполук сірки, фосфору,заліза та інших елементів у </a:t>
            </a:r>
            <a:r>
              <a:rPr lang="uk-UA" sz="4000" b="1" dirty="0" err="1" smtClean="0">
                <a:solidFill>
                  <a:schemeClr val="accent2"/>
                </a:solidFill>
              </a:rPr>
              <a:t>грунті</a:t>
            </a:r>
            <a:r>
              <a:rPr lang="uk-UA" sz="4000" b="1" dirty="0" smtClean="0">
                <a:solidFill>
                  <a:schemeClr val="accent2"/>
                </a:solidFill>
              </a:rPr>
              <a:t> </a:t>
            </a:r>
            <a:endParaRPr lang="ru-RU" sz="4000" b="1" dirty="0">
              <a:solidFill>
                <a:schemeClr val="accent2"/>
              </a:solidFill>
            </a:endParaRP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28596" y="4214818"/>
            <a:ext cx="8429684" cy="1564523"/>
          </a:xfrm>
          <a:prstGeom prst="rect">
            <a:avLst/>
          </a:prstGeom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25392" rIns="5395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1.2 </a:t>
            </a:r>
            <a:r>
              <a:rPr kumimoji="0" lang="ru-RU" sz="3200" b="1" i="0" u="none" strike="noStrike" cap="none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Хімічні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3200" b="1" i="0" u="none" strike="noStrike" cap="none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елементи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 та </a:t>
            </a:r>
            <a:r>
              <a:rPr kumimoji="0" lang="ru-RU" sz="3200" b="1" i="0" u="none" strike="noStrike" cap="none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їх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3200" b="1" i="0" u="none" strike="noStrike" cap="none" normalizeH="0" baseline="0" dirty="0" err="1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сполуки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 у грунтах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 Black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wedge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0"/>
            <a:ext cx="7772400" cy="4572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ru-RU" b="1" i="1" dirty="0" smtClean="0"/>
              <a:t>Фосфор.</a:t>
            </a:r>
            <a:r>
              <a:rPr lang="en-US" b="1" i="1" dirty="0" smtClean="0"/>
              <a:t> </a:t>
            </a:r>
            <a:r>
              <a:rPr lang="ru-RU" dirty="0" smtClean="0"/>
              <a:t>Є у </a:t>
            </a:r>
            <a:r>
              <a:rPr lang="ru-RU" dirty="0" err="1" smtClean="0"/>
              <a:t>грунті</a:t>
            </a:r>
            <a:r>
              <a:rPr lang="ru-RU" dirty="0" smtClean="0"/>
              <a:t> в </a:t>
            </a:r>
            <a:r>
              <a:rPr lang="ru-RU" dirty="0" err="1" smtClean="0"/>
              <a:t>дуже</a:t>
            </a:r>
            <a:r>
              <a:rPr lang="ru-RU" dirty="0" smtClean="0"/>
              <a:t> </a:t>
            </a:r>
            <a:r>
              <a:rPr lang="ru-RU" dirty="0" err="1" smtClean="0"/>
              <a:t>незначних</a:t>
            </a:r>
            <a:r>
              <a:rPr lang="ru-RU" dirty="0" smtClean="0"/>
              <a:t> </a:t>
            </a:r>
            <a:r>
              <a:rPr lang="ru-RU" dirty="0" err="1" smtClean="0"/>
              <a:t>кількостях</a:t>
            </a:r>
            <a:r>
              <a:rPr lang="ru-RU" dirty="0" smtClean="0"/>
              <a:t>: </a:t>
            </a:r>
            <a:r>
              <a:rPr lang="ru-RU" dirty="0" err="1" smtClean="0"/>
              <a:t>валовий</a:t>
            </a:r>
            <a:r>
              <a:rPr lang="ru-RU" dirty="0" smtClean="0"/>
              <a:t> </a:t>
            </a:r>
            <a:r>
              <a:rPr lang="ru-RU" dirty="0" err="1" smtClean="0"/>
              <a:t>вміст</a:t>
            </a:r>
            <a:r>
              <a:rPr lang="ru-RU" dirty="0" smtClean="0"/>
              <a:t> Р205 </a:t>
            </a:r>
            <a:r>
              <a:rPr lang="ru-RU" dirty="0" err="1" smtClean="0"/>
              <a:t>складає</a:t>
            </a:r>
            <a:r>
              <a:rPr lang="ru-RU" dirty="0" smtClean="0"/>
              <a:t> не </a:t>
            </a:r>
            <a:r>
              <a:rPr lang="ru-RU" dirty="0" err="1" smtClean="0"/>
              <a:t>більш</a:t>
            </a:r>
            <a:r>
              <a:rPr lang="ru-RU" dirty="0" smtClean="0"/>
              <a:t> 0,1-0,2%. Фосфор </a:t>
            </a:r>
            <a:r>
              <a:rPr lang="ru-RU" dirty="0" err="1" smtClean="0"/>
              <a:t>життєво</a:t>
            </a:r>
            <a:r>
              <a:rPr lang="ru-RU" dirty="0" smtClean="0"/>
              <a:t> </a:t>
            </a:r>
            <a:r>
              <a:rPr lang="ru-RU" dirty="0" err="1" smtClean="0"/>
              <a:t>важливий</a:t>
            </a:r>
            <a:r>
              <a:rPr lang="ru-RU" dirty="0" smtClean="0"/>
              <a:t> для </a:t>
            </a:r>
            <a:r>
              <a:rPr lang="ru-RU" dirty="0" err="1" smtClean="0"/>
              <a:t>рослин</a:t>
            </a:r>
            <a:r>
              <a:rPr lang="ru-RU" dirty="0" smtClean="0"/>
              <a:t>, </a:t>
            </a:r>
            <a:r>
              <a:rPr lang="ru-RU" dirty="0" err="1" smtClean="0"/>
              <a:t>але</a:t>
            </a:r>
            <a:r>
              <a:rPr lang="ru-RU" dirty="0" smtClean="0"/>
              <a:t> в </a:t>
            </a:r>
            <a:r>
              <a:rPr lang="ru-RU" dirty="0" err="1" smtClean="0"/>
              <a:t>більшості</a:t>
            </a:r>
            <a:r>
              <a:rPr lang="ru-RU" dirty="0" smtClean="0"/>
              <a:t> </a:t>
            </a:r>
            <a:r>
              <a:rPr lang="ru-RU" dirty="0" err="1" smtClean="0"/>
              <a:t>грунтів</a:t>
            </a:r>
            <a:r>
              <a:rPr lang="ru-RU" dirty="0" smtClean="0"/>
              <a:t>, особливо в </a:t>
            </a:r>
            <a:r>
              <a:rPr lang="ru-RU" dirty="0" err="1" smtClean="0"/>
              <a:t>піщаних</a:t>
            </a:r>
            <a:r>
              <a:rPr lang="ru-RU" dirty="0" smtClean="0"/>
              <a:t>, </a:t>
            </a:r>
            <a:r>
              <a:rPr lang="ru-RU" dirty="0" err="1" smtClean="0"/>
              <a:t>знаходиться</a:t>
            </a:r>
            <a:r>
              <a:rPr lang="ru-RU" dirty="0" smtClean="0"/>
              <a:t> </a:t>
            </a:r>
            <a:r>
              <a:rPr lang="ru-RU" dirty="0" err="1" smtClean="0"/>
              <a:t>в</a:t>
            </a:r>
            <a:r>
              <a:rPr lang="ru-RU" dirty="0" smtClean="0"/>
              <a:t> </a:t>
            </a:r>
            <a:r>
              <a:rPr lang="ru-RU" dirty="0" err="1" smtClean="0"/>
              <a:t>різкому</a:t>
            </a:r>
            <a:r>
              <a:rPr lang="ru-RU" dirty="0" smtClean="0"/>
              <a:t> </a:t>
            </a:r>
            <a:r>
              <a:rPr lang="ru-RU" dirty="0" err="1" smtClean="0"/>
              <a:t>дефіциті</a:t>
            </a:r>
            <a:r>
              <a:rPr lang="ru-RU" dirty="0" smtClean="0"/>
              <a:t>, у </a:t>
            </a:r>
            <a:r>
              <a:rPr lang="ru-RU" dirty="0" err="1" smtClean="0"/>
              <a:t>зв'язку</a:t>
            </a:r>
            <a:r>
              <a:rPr lang="ru-RU" dirty="0" smtClean="0"/>
              <a:t> </a:t>
            </a:r>
            <a:r>
              <a:rPr lang="ru-RU" dirty="0" err="1" smtClean="0"/>
              <a:t>з</a:t>
            </a:r>
            <a:r>
              <a:rPr lang="ru-RU" dirty="0" smtClean="0"/>
              <a:t> </a:t>
            </a:r>
            <a:r>
              <a:rPr lang="ru-RU" dirty="0" err="1" smtClean="0"/>
              <a:t>чим</a:t>
            </a:r>
            <a:r>
              <a:rPr lang="ru-RU" dirty="0" smtClean="0"/>
              <a:t> </a:t>
            </a:r>
            <a:r>
              <a:rPr lang="ru-RU" dirty="0" err="1" smtClean="0"/>
              <a:t>необхідно</a:t>
            </a:r>
            <a:r>
              <a:rPr lang="ru-RU" dirty="0" smtClean="0"/>
              <a:t> систематично </a:t>
            </a:r>
            <a:r>
              <a:rPr lang="ru-RU" dirty="0" err="1" smtClean="0"/>
              <a:t>вносити</a:t>
            </a:r>
            <a:r>
              <a:rPr lang="ru-RU" dirty="0" smtClean="0"/>
              <a:t> фосфор в грунт, особливо при </a:t>
            </a:r>
            <a:r>
              <a:rPr lang="ru-RU" dirty="0" err="1" smtClean="0"/>
              <a:t>їхньому</a:t>
            </a:r>
            <a:r>
              <a:rPr lang="ru-RU" dirty="0" smtClean="0"/>
              <a:t> </a:t>
            </a:r>
            <a:r>
              <a:rPr lang="ru-RU" dirty="0" err="1" smtClean="0"/>
              <a:t>інтенсивному</a:t>
            </a:r>
            <a:r>
              <a:rPr lang="ru-RU" dirty="0" smtClean="0"/>
              <a:t> </a:t>
            </a:r>
            <a:r>
              <a:rPr lang="ru-RU" dirty="0" err="1" smtClean="0"/>
              <a:t>використанні</a:t>
            </a:r>
            <a:r>
              <a:rPr lang="ru-RU" dirty="0" smtClean="0"/>
              <a:t> в </a:t>
            </a:r>
            <a:r>
              <a:rPr lang="ru-RU" dirty="0" err="1" smtClean="0"/>
              <a:t>сільськогосподарському</a:t>
            </a:r>
            <a:r>
              <a:rPr lang="ru-RU" dirty="0" smtClean="0"/>
              <a:t> </a:t>
            </a:r>
            <a:r>
              <a:rPr lang="ru-RU" dirty="0" err="1" smtClean="0"/>
              <a:t>виробництві</a:t>
            </a:r>
            <a:r>
              <a:rPr lang="ru-RU" dirty="0" smtClean="0"/>
              <a:t>. У </a:t>
            </a:r>
            <a:r>
              <a:rPr lang="ru-RU" dirty="0" err="1" smtClean="0"/>
              <a:t>грунті</a:t>
            </a:r>
            <a:r>
              <a:rPr lang="ru-RU" dirty="0" smtClean="0"/>
              <a:t> фосфор </a:t>
            </a:r>
            <a:r>
              <a:rPr lang="ru-RU" dirty="0" err="1" smtClean="0"/>
              <a:t>є</a:t>
            </a:r>
            <a:r>
              <a:rPr lang="ru-RU" dirty="0" smtClean="0"/>
              <a:t> у </a:t>
            </a:r>
            <a:r>
              <a:rPr lang="ru-RU" dirty="0" err="1" smtClean="0"/>
              <a:t>складі</a:t>
            </a:r>
            <a:r>
              <a:rPr lang="ru-RU" dirty="0" smtClean="0"/>
              <a:t> гумусу, </a:t>
            </a:r>
            <a:r>
              <a:rPr lang="ru-RU" dirty="0" err="1" smtClean="0"/>
              <a:t>органічних</a:t>
            </a:r>
            <a:r>
              <a:rPr lang="ru-RU" dirty="0" smtClean="0"/>
              <a:t> </a:t>
            </a:r>
            <a:r>
              <a:rPr lang="ru-RU" dirty="0" err="1" smtClean="0"/>
              <a:t>залишків</a:t>
            </a:r>
            <a:r>
              <a:rPr lang="ru-RU" dirty="0" smtClean="0"/>
              <a:t>, у </a:t>
            </a:r>
            <a:r>
              <a:rPr lang="ru-RU" dirty="0" err="1" smtClean="0"/>
              <a:t>мінеральній</a:t>
            </a:r>
            <a:r>
              <a:rPr lang="ru-RU" dirty="0" smtClean="0"/>
              <a:t> </a:t>
            </a:r>
            <a:r>
              <a:rPr lang="ru-RU" dirty="0" err="1" smtClean="0"/>
              <a:t>частині</a:t>
            </a:r>
            <a:r>
              <a:rPr lang="ru-RU" dirty="0" smtClean="0"/>
              <a:t> </a:t>
            </a:r>
            <a:r>
              <a:rPr lang="ru-RU" dirty="0" err="1" smtClean="0"/>
              <a:t>грунтів</a:t>
            </a:r>
            <a:r>
              <a:rPr lang="ru-RU" dirty="0" smtClean="0"/>
              <a:t> </a:t>
            </a:r>
            <a:r>
              <a:rPr lang="ru-RU" dirty="0" err="1" smtClean="0"/>
              <a:t>у</a:t>
            </a:r>
            <a:r>
              <a:rPr lang="ru-RU" dirty="0" smtClean="0"/>
              <a:t> </a:t>
            </a:r>
            <a:r>
              <a:rPr lang="ru-RU" dirty="0" err="1" smtClean="0"/>
              <a:t>складі</a:t>
            </a:r>
            <a:r>
              <a:rPr lang="ru-RU" dirty="0" smtClean="0"/>
              <a:t> апатиту, </a:t>
            </a:r>
            <a:r>
              <a:rPr lang="ru-RU" dirty="0" err="1" smtClean="0"/>
              <a:t>вторинного</a:t>
            </a:r>
            <a:r>
              <a:rPr lang="ru-RU" dirty="0" smtClean="0"/>
              <a:t> болотного </a:t>
            </a:r>
            <a:r>
              <a:rPr lang="ru-RU" dirty="0" err="1" smtClean="0"/>
              <a:t>мінералу</a:t>
            </a:r>
            <a:r>
              <a:rPr lang="ru-RU" dirty="0" smtClean="0"/>
              <a:t> – </a:t>
            </a:r>
            <a:r>
              <a:rPr lang="ru-RU" dirty="0" err="1" smtClean="0"/>
              <a:t>вівіаніту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 descr="ÐÐ°ÑÑÐ¸Ð½ÐºÐ¸ Ð¿Ð¾ Ð·Ð°Ð¿ÑÐ¾ÑÑ ÑÐ¾ÑÑÐ¾Ñ ÑÐ¾ÑÐ¾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5" y="4572008"/>
            <a:ext cx="2428892" cy="2071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ÐÐ°ÑÑÐ¸Ð½ÐºÐ¸ Ð¿Ð¾ Ð·Ð°Ð¿ÑÐ¾ÑÑ ÑÐ¾ÑÑÐ¾Ñ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6" y="4643446"/>
            <a:ext cx="2571768" cy="192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t">
            <a:noAutofit/>
          </a:bodyPr>
          <a:lstStyle/>
          <a:p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Поряд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перерахованими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макроелементами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дуже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невеликих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кількостях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(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тисячні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частки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відсотка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присутні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розсіяні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мікроелементи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однак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вони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надзвичайно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важливі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для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життєдіяльності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рослин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Валовий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вмістцих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переважно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пов'язаний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вмістом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первинних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почастиглинистих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і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органічної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речовини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Спостерігається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така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приуроченість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найважливіших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мікроелементів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і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розсіяних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до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первинних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авгіт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біотит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ільменіт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магнетит,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рогова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обманка; 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авгіт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апатит,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біотит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гранати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калієві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польовішпати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плагіоклази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авгіт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біотит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ільменіт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мусковіт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рогова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обманка, сфен;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авгіт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апатит,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біотит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калієві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польовішпати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мусковіт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авгіт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біотит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рогова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обманка,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турмалін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В –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турмалін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 циркон;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рідкоземельні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епідот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монацит.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Носіями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мікроелементів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і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розсіяних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крупних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фракціях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можуть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бути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також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зерна кварцу й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уламків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порід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щомістять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кварц, тому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що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них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нерідко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зустрічаються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субмікроскопічні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вкраплення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перерахованих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первинних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Хімічний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склад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впливає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на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їхню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родючість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як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безпосередньо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так і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визначаючи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або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інші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властивості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грунту,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що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мають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вирішальне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значення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житті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рослин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З одного боку,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може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бути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дефіцит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певних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живлення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рослин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наприклад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фосфору, азоту,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калію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заліза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деяких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мікроелементів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іншого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токсичний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для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рослинна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длишок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як 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випадку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засолення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процесі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грунтоутворення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відбуваються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дуже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істотні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перетворення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хімічного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складу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вихідних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материнських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порід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що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пов'язані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з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цілоюсерією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загальних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грунтових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процесів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перехід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хімічних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одних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сполук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інші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зв'язку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мінеральними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перетвореннями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надходження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атмосфери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опадами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імпульверизацією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винос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низхідним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рухом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води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грунтові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води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далі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гідрографічну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мережу, 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кінцево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мурахунку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– в океан;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привнесення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із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грунтовими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водами;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5)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циклічне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залучення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елемента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біологічний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кругообіг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 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Тому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профіль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грунтів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завжди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у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певній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мірі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диференційований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за </a:t>
            </a:r>
            <a:r>
              <a:rPr lang="ru-RU" sz="15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хімічним</a:t>
            </a:r>
            <a:r>
              <a:rPr lang="ru-RU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складом.</a:t>
            </a:r>
          </a:p>
          <a:p>
            <a:pPr>
              <a:buNone/>
            </a:pPr>
            <a:endParaRPr lang="ru-RU" sz="1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ru-RU" sz="1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28604"/>
            <a:ext cx="7772400" cy="3214710"/>
          </a:xfrm>
          <a:blipFill>
            <a:blip r:embed="rId2"/>
            <a:tile tx="0" ty="0" sx="100000" sy="100000" flip="none" algn="tl"/>
          </a:blipFill>
          <a:ln w="76200">
            <a:solidFill>
              <a:schemeClr val="tx1"/>
            </a:solidFill>
            <a:prstDash val="dash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</p:spPr>
        <p:txBody>
          <a:bodyPr/>
          <a:lstStyle/>
          <a:p>
            <a:r>
              <a:rPr lang="uk-UA" sz="5400" dirty="0" smtClean="0">
                <a:solidFill>
                  <a:schemeClr val="accent3"/>
                </a:solidFill>
              </a:rPr>
              <a:t>Презентацію підготував </a:t>
            </a:r>
            <a:br>
              <a:rPr lang="uk-UA" sz="5400" dirty="0" smtClean="0">
                <a:solidFill>
                  <a:schemeClr val="accent3"/>
                </a:solidFill>
              </a:rPr>
            </a:br>
            <a:r>
              <a:rPr lang="uk-UA" sz="5400" dirty="0" smtClean="0">
                <a:solidFill>
                  <a:schemeClr val="accent3"/>
                </a:solidFill>
              </a:rPr>
              <a:t>студент групи ЛС-161 </a:t>
            </a:r>
            <a:br>
              <a:rPr lang="uk-UA" sz="5400" dirty="0" smtClean="0">
                <a:solidFill>
                  <a:schemeClr val="accent3"/>
                </a:solidFill>
              </a:rPr>
            </a:br>
            <a:r>
              <a:rPr lang="uk-UA" sz="5400" dirty="0" smtClean="0">
                <a:solidFill>
                  <a:schemeClr val="accent3"/>
                </a:solidFill>
              </a:rPr>
              <a:t>Солодкий Сергій  </a:t>
            </a:r>
            <a:r>
              <a:rPr lang="uk-UA" sz="5400" dirty="0" smtClean="0"/>
              <a:t/>
            </a:r>
            <a:br>
              <a:rPr lang="uk-UA" sz="5400" dirty="0" smtClean="0"/>
            </a:br>
            <a:r>
              <a:rPr lang="uk-UA" sz="5400" dirty="0" smtClean="0"/>
              <a:t/>
            </a:r>
            <a:br>
              <a:rPr lang="uk-UA" sz="5400" dirty="0" smtClean="0"/>
            </a:br>
            <a:endParaRPr lang="ru-RU" sz="5400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235982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/>
          <a:p>
            <a:pPr algn="ctr"/>
            <a:r>
              <a:rPr lang="uk-UA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КІНЕЦЬ </a:t>
            </a:r>
            <a:endParaRPr lang="ru-RU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33  E" pathEditMode="relative" ptsTypes="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333  E" pathEditMode="relative" ptsTypes="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214290"/>
            <a:ext cx="8072494" cy="6215106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algn="ctr"/>
            <a:r>
              <a:rPr lang="uk-UA" sz="1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Для розуміння причин формування особливостей валового хімічного складу </a:t>
            </a:r>
            <a:r>
              <a:rPr lang="uk-UA" sz="1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грунту</a:t>
            </a:r>
            <a:r>
              <a:rPr lang="uk-UA" sz="1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і його варіювання по профілю завжди необхідно враховувати, що вміст окремих елементів визначається присутністю їх у </a:t>
            </a:r>
            <a:r>
              <a:rPr lang="uk-UA" sz="1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грунті</a:t>
            </a:r>
            <a:r>
              <a:rPr lang="uk-UA" sz="1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в складі різноманітних конкретних мінеральних і органічних сполук.</a:t>
            </a:r>
          </a:p>
          <a:p>
            <a:pPr algn="ctr">
              <a:buNone/>
            </a:pPr>
            <a:endParaRPr lang="uk-UA" sz="144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>
              <a:buNone/>
            </a:pPr>
            <a:endParaRPr lang="uk-UA" sz="144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buNone/>
            </a:pPr>
            <a:endParaRPr lang="uk-UA" sz="14400" dirty="0" smtClean="0"/>
          </a:p>
          <a:p>
            <a:pPr>
              <a:buNone/>
            </a:pPr>
            <a:endParaRPr lang="uk-UA" sz="4400" dirty="0" smtClean="0"/>
          </a:p>
          <a:p>
            <a:pPr>
              <a:buNone/>
            </a:pPr>
            <a:endParaRPr lang="ru-RU" sz="7200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214290"/>
            <a:ext cx="5357850" cy="5715040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pPr algn="ctr"/>
            <a:r>
              <a:rPr lang="uk-UA" sz="7400" b="1" i="1" dirty="0" smtClean="0">
                <a:solidFill>
                  <a:schemeClr val="accent2"/>
                </a:solidFill>
              </a:rPr>
              <a:t>Кремній.</a:t>
            </a:r>
            <a:r>
              <a:rPr lang="en-US" sz="7400" b="1" i="1" dirty="0" smtClean="0"/>
              <a:t> </a:t>
            </a:r>
            <a:r>
              <a:rPr lang="uk-UA" sz="7400" dirty="0" smtClean="0"/>
              <a:t>Вміст цього елемента визначається в основному присутністю в </a:t>
            </a:r>
            <a:r>
              <a:rPr lang="uk-UA" sz="7400" dirty="0" err="1" smtClean="0"/>
              <a:t>грунті</a:t>
            </a:r>
            <a:r>
              <a:rPr lang="uk-UA" sz="7400" dirty="0" smtClean="0"/>
              <a:t> кварцу й у меншій мірі первинних і вторинних силікатів і алюмосилікатів. У ряді випадків може бути присутнім, у тому числі й у великих кількостях, аморфний кремнезем у вигляді опала або халцедону, генезис і накопичення яких у </a:t>
            </a:r>
            <a:r>
              <a:rPr lang="uk-UA" sz="7400" dirty="0" err="1" smtClean="0"/>
              <a:t>грунті</a:t>
            </a:r>
            <a:r>
              <a:rPr lang="uk-UA" sz="7400" dirty="0" smtClean="0"/>
              <a:t> зв'язані з біогенними (опалові </a:t>
            </a:r>
            <a:r>
              <a:rPr lang="uk-UA" sz="7400" dirty="0" err="1" smtClean="0"/>
              <a:t>фітолітарії</a:t>
            </a:r>
            <a:r>
              <a:rPr lang="uk-UA" sz="7400" dirty="0" smtClean="0"/>
              <a:t>, спікули губок, кістяки діатомей і т.п.) або </a:t>
            </a:r>
            <a:r>
              <a:rPr lang="uk-UA" sz="7400" dirty="0" err="1" smtClean="0"/>
              <a:t>гідрогенними</a:t>
            </a:r>
            <a:r>
              <a:rPr lang="uk-UA" sz="7400" dirty="0" smtClean="0"/>
              <a:t> (</a:t>
            </a:r>
            <a:r>
              <a:rPr lang="uk-UA" sz="7400" dirty="0" err="1" smtClean="0"/>
              <a:t>окремніння</a:t>
            </a:r>
            <a:r>
              <a:rPr lang="uk-UA" sz="7400" dirty="0" smtClean="0"/>
              <a:t> </a:t>
            </a:r>
            <a:r>
              <a:rPr lang="uk-UA" sz="7400" dirty="0" err="1" smtClean="0"/>
              <a:t>грунтів</a:t>
            </a:r>
            <a:r>
              <a:rPr lang="uk-UA" sz="7400" dirty="0" smtClean="0"/>
              <a:t>) процесами. </a:t>
            </a:r>
            <a:r>
              <a:rPr lang="ru-RU" sz="7400" dirty="0" err="1" smtClean="0"/>
              <a:t>Валовий</a:t>
            </a:r>
            <a:r>
              <a:rPr lang="ru-RU" sz="7400" dirty="0" smtClean="0"/>
              <a:t> </a:t>
            </a:r>
            <a:r>
              <a:rPr lang="ru-RU" sz="7400" dirty="0" err="1" smtClean="0"/>
              <a:t>вміст</a:t>
            </a:r>
            <a:r>
              <a:rPr lang="ru-RU" sz="7400" dirty="0" smtClean="0"/>
              <a:t> </a:t>
            </a:r>
            <a:r>
              <a:rPr lang="en-US" sz="7400" dirty="0" smtClean="0"/>
              <a:t>Si</a:t>
            </a:r>
            <a:r>
              <a:rPr lang="ru-RU" sz="7400" dirty="0" smtClean="0"/>
              <a:t> О2 у </a:t>
            </a:r>
            <a:r>
              <a:rPr lang="ru-RU" sz="7400" dirty="0" err="1" smtClean="0"/>
              <a:t>грунті</a:t>
            </a:r>
            <a:r>
              <a:rPr lang="ru-RU" sz="7400" dirty="0" smtClean="0"/>
              <a:t> </a:t>
            </a:r>
            <a:r>
              <a:rPr lang="ru-RU" sz="7400" dirty="0" err="1" smtClean="0"/>
              <a:t>коливається</a:t>
            </a:r>
            <a:r>
              <a:rPr lang="ru-RU" sz="7400" dirty="0" smtClean="0"/>
              <a:t> </a:t>
            </a:r>
            <a:r>
              <a:rPr lang="ru-RU" sz="7400" dirty="0" err="1" smtClean="0"/>
              <a:t>від</a:t>
            </a:r>
            <a:r>
              <a:rPr lang="ru-RU" sz="7400" dirty="0" smtClean="0"/>
              <a:t> 40-70% у </a:t>
            </a:r>
            <a:r>
              <a:rPr lang="ru-RU" sz="7400" dirty="0" err="1" smtClean="0"/>
              <a:t>глинистих</a:t>
            </a:r>
            <a:r>
              <a:rPr lang="ru-RU" sz="7400" dirty="0" smtClean="0"/>
              <a:t> грунтах до 90-98% у </a:t>
            </a:r>
            <a:r>
              <a:rPr lang="ru-RU" sz="7400" dirty="0" err="1" smtClean="0"/>
              <a:t>піщаних</a:t>
            </a:r>
            <a:r>
              <a:rPr lang="ru-RU" sz="7400" dirty="0" smtClean="0"/>
              <a:t>, </a:t>
            </a:r>
            <a:r>
              <a:rPr lang="ru-RU" sz="7400" dirty="0" err="1" smtClean="0"/>
              <a:t>тоді</a:t>
            </a:r>
            <a:r>
              <a:rPr lang="ru-RU" sz="7400" dirty="0" smtClean="0"/>
              <a:t> як у </a:t>
            </a:r>
            <a:r>
              <a:rPr lang="ru-RU" sz="7400" dirty="0" err="1" smtClean="0"/>
              <a:t>фералітних</a:t>
            </a:r>
            <a:r>
              <a:rPr lang="ru-RU" sz="7400" dirty="0" smtClean="0"/>
              <a:t> грунтах </a:t>
            </a:r>
            <a:r>
              <a:rPr lang="ru-RU" sz="7400" dirty="0" err="1" smtClean="0"/>
              <a:t>тропіків</a:t>
            </a:r>
            <a:r>
              <a:rPr lang="ru-RU" sz="7400" dirty="0" smtClean="0"/>
              <a:t> </a:t>
            </a:r>
            <a:r>
              <a:rPr lang="ru-RU" sz="7400" dirty="0" err="1" smtClean="0"/>
              <a:t>може</a:t>
            </a:r>
            <a:r>
              <a:rPr lang="ru-RU" sz="7400" dirty="0" smtClean="0"/>
              <a:t> бути </a:t>
            </a:r>
            <a:r>
              <a:rPr lang="ru-RU" sz="7400" dirty="0" err="1" smtClean="0"/>
              <a:t>і</a:t>
            </a:r>
            <a:r>
              <a:rPr lang="ru-RU" sz="7400" dirty="0" smtClean="0"/>
              <a:t> </a:t>
            </a:r>
            <a:r>
              <a:rPr lang="ru-RU" sz="7400" dirty="0" err="1" smtClean="0"/>
              <a:t>набагато</a:t>
            </a:r>
            <a:r>
              <a:rPr lang="ru-RU" sz="7400" dirty="0" smtClean="0"/>
              <a:t> </a:t>
            </a:r>
            <a:r>
              <a:rPr lang="ru-RU" sz="7400" dirty="0" err="1" smtClean="0"/>
              <a:t>нижчим</a:t>
            </a:r>
            <a:r>
              <a:rPr lang="ru-RU" sz="7400" dirty="0" smtClean="0"/>
              <a:t>.</a:t>
            </a:r>
          </a:p>
          <a:p>
            <a:endParaRPr lang="ru-RU" dirty="0"/>
          </a:p>
        </p:txBody>
      </p:sp>
      <p:pic>
        <p:nvPicPr>
          <p:cNvPr id="5" name="Рисунок 4" descr="ÐÐ°ÑÑÐ¸Ð½ÐºÐ¸ Ð¿Ð¾ Ð·Ð°Ð¿ÑÐ¾ÑÑ ÐºÑÐµÐ¼Ð½ÑÐ¹ ÑÐ¾ÑÐ¾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214290"/>
            <a:ext cx="2809875" cy="2600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 descr="ÐÐ°ÑÑÐ¸Ð½ÐºÐ¸ Ð¿Ð¾ Ð·Ð°Ð¿ÑÐ¾ÑÑ ÐºÑÐµÐ¼Ð½ÑÐ¹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4" y="2857496"/>
            <a:ext cx="2857500" cy="3214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214290"/>
            <a:ext cx="6000792" cy="4286280"/>
          </a:xfrm>
          <a:blipFill>
            <a:blip r:embed="rId2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ru-RU" sz="3600" b="1" i="1" dirty="0" err="1" smtClean="0">
                <a:solidFill>
                  <a:schemeClr val="bg1"/>
                </a:solidFill>
              </a:rPr>
              <a:t>Магній</a:t>
            </a:r>
            <a:r>
              <a:rPr lang="ru-RU" sz="3600" b="1" i="1" dirty="0" smtClean="0"/>
              <a:t>.</a:t>
            </a:r>
            <a:r>
              <a:rPr lang="en-US" sz="3600" b="1" i="1" dirty="0" smtClean="0"/>
              <a:t> 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Валовий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вміст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Mg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у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звичайно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близький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до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вмістуСа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й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зумовлений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головним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чином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присутністю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глинистих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мінералів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особливо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монтморилоніту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вермикуліту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хлориту. У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крупних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фракціях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магній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міститься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в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уламках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доломітів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олівіні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рогових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обманках,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піроксенах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; у грунтах 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аридної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зони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багато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магнію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акумулюється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при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засоленні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грунтів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у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вигляді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хлоридів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і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сульфатів</a:t>
            </a:r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ru-RU" sz="36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ru-RU" sz="36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 descr="ÐÐ°ÑÑÐ¸Ð½ÐºÐ¸ Ð¿Ð¾ Ð·Ð°Ð¿ÑÐ¾ÑÑ Ð¼Ð°Ð³Ð½ÑÐ¹ ÑÐ¾ÑÐ¾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0" y="3643314"/>
            <a:ext cx="2988000" cy="266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 prst="softRound"/>
            <a:contourClr>
              <a:srgbClr val="C0C0C0"/>
            </a:contourClr>
          </a:sp3d>
        </p:spPr>
      </p:pic>
      <p:pic>
        <p:nvPicPr>
          <p:cNvPr id="5" name="Рисунок 4" descr="ÐÐ°ÑÑÐ¸Ð½ÐºÐ¸ Ð¿Ð¾ Ð·Ð°Ð¿ÑÐ¾ÑÑ Ð¼Ð°Ð³Ð½ÑÐ¹ ÑÐ¾ÑÐ¾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4714884"/>
            <a:ext cx="2800350" cy="1957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0"/>
            <a:ext cx="6143668" cy="407194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ru-RU" b="1" i="1" dirty="0" err="1" smtClean="0">
                <a:solidFill>
                  <a:schemeClr val="accent2"/>
                </a:solidFill>
              </a:rPr>
              <a:t>Калій</a:t>
            </a:r>
            <a:r>
              <a:rPr lang="ru-RU" b="1" i="1" dirty="0" smtClean="0">
                <a:solidFill>
                  <a:schemeClr val="accent2"/>
                </a:solidFill>
              </a:rPr>
              <a:t>.</a:t>
            </a:r>
            <a:r>
              <a:rPr lang="en-US" b="1" i="1" dirty="0" smtClean="0"/>
              <a:t> </a:t>
            </a:r>
            <a:r>
              <a:rPr lang="ru-RU" dirty="0" err="1" smtClean="0"/>
              <a:t>Вміст</a:t>
            </a:r>
            <a:r>
              <a:rPr lang="ru-RU" dirty="0" smtClean="0"/>
              <a:t> К2</a:t>
            </a:r>
            <a:r>
              <a:rPr lang="en-US" dirty="0" smtClean="0"/>
              <a:t>O</a:t>
            </a:r>
            <a:r>
              <a:rPr lang="ru-RU" dirty="0" smtClean="0"/>
              <a:t> </a:t>
            </a:r>
            <a:r>
              <a:rPr lang="ru-RU" dirty="0" err="1" smtClean="0"/>
              <a:t>складає</a:t>
            </a:r>
            <a:r>
              <a:rPr lang="ru-RU" dirty="0" smtClean="0"/>
              <a:t> в грунтах 2-3%. Цей </a:t>
            </a:r>
            <a:r>
              <a:rPr lang="ru-RU" dirty="0" err="1" smtClean="0"/>
              <a:t>елемент</a:t>
            </a:r>
            <a:r>
              <a:rPr lang="ru-RU" dirty="0" smtClean="0"/>
              <a:t> </a:t>
            </a:r>
            <a:r>
              <a:rPr lang="ru-RU" dirty="0" err="1" smtClean="0"/>
              <a:t>присутній</a:t>
            </a:r>
            <a:r>
              <a:rPr lang="ru-RU" dirty="0" smtClean="0"/>
              <a:t> </a:t>
            </a:r>
            <a:r>
              <a:rPr lang="ru-RU" dirty="0" err="1" smtClean="0"/>
              <a:t>частіше</a:t>
            </a:r>
            <a:r>
              <a:rPr lang="ru-RU" dirty="0" smtClean="0"/>
              <a:t> в </a:t>
            </a:r>
            <a:r>
              <a:rPr lang="ru-RU" dirty="0" err="1" smtClean="0"/>
              <a:t>глинистих</a:t>
            </a:r>
            <a:r>
              <a:rPr lang="ru-RU" dirty="0" smtClean="0"/>
              <a:t> </a:t>
            </a:r>
            <a:r>
              <a:rPr lang="ru-RU" dirty="0" err="1" smtClean="0"/>
              <a:t>мінералах</a:t>
            </a:r>
            <a:r>
              <a:rPr lang="ru-RU" dirty="0" smtClean="0"/>
              <a:t> </a:t>
            </a:r>
            <a:r>
              <a:rPr lang="ru-RU" dirty="0" err="1" smtClean="0"/>
              <a:t>тонкодисперсних</a:t>
            </a:r>
            <a:r>
              <a:rPr lang="ru-RU" dirty="0" smtClean="0"/>
              <a:t> </a:t>
            </a:r>
            <a:r>
              <a:rPr lang="ru-RU" dirty="0" err="1" smtClean="0"/>
              <a:t>фракцій</a:t>
            </a:r>
            <a:r>
              <a:rPr lang="ru-RU" dirty="0" smtClean="0"/>
              <a:t>, особливо в </a:t>
            </a:r>
            <a:r>
              <a:rPr lang="ru-RU" dirty="0" err="1" smtClean="0"/>
              <a:t>гідрослюдах</a:t>
            </a:r>
            <a:r>
              <a:rPr lang="ru-RU" dirty="0" smtClean="0"/>
              <a:t>, а </a:t>
            </a:r>
            <a:r>
              <a:rPr lang="ru-RU" dirty="0" err="1" smtClean="0"/>
              <a:t>також</a:t>
            </a:r>
            <a:r>
              <a:rPr lang="ru-RU" dirty="0" smtClean="0"/>
              <a:t> у </a:t>
            </a:r>
            <a:r>
              <a:rPr lang="ru-RU" dirty="0" err="1" smtClean="0"/>
              <a:t>складі</a:t>
            </a:r>
            <a:r>
              <a:rPr lang="ru-RU" dirty="0" smtClean="0"/>
              <a:t> таких </a:t>
            </a:r>
            <a:r>
              <a:rPr lang="ru-RU" dirty="0" err="1" smtClean="0"/>
              <a:t>первинних</a:t>
            </a:r>
            <a:r>
              <a:rPr lang="ru-RU" dirty="0" smtClean="0"/>
              <a:t> </a:t>
            </a:r>
            <a:r>
              <a:rPr lang="ru-RU" dirty="0" err="1" smtClean="0"/>
              <a:t>мінералів</a:t>
            </a:r>
            <a:r>
              <a:rPr lang="ru-RU" dirty="0" smtClean="0"/>
              <a:t> </a:t>
            </a:r>
            <a:r>
              <a:rPr lang="ru-RU" dirty="0" err="1" smtClean="0"/>
              <a:t>крупних</a:t>
            </a:r>
            <a:r>
              <a:rPr lang="ru-RU" dirty="0" smtClean="0"/>
              <a:t> </a:t>
            </a:r>
            <a:r>
              <a:rPr lang="ru-RU" dirty="0" err="1" smtClean="0"/>
              <a:t>фракцій</a:t>
            </a:r>
            <a:r>
              <a:rPr lang="ru-RU" dirty="0" smtClean="0"/>
              <a:t>, як </a:t>
            </a:r>
            <a:r>
              <a:rPr lang="ru-RU" dirty="0" err="1" smtClean="0"/>
              <a:t>біотит</a:t>
            </a:r>
            <a:r>
              <a:rPr lang="ru-RU" dirty="0" smtClean="0"/>
              <a:t>, </a:t>
            </a:r>
            <a:r>
              <a:rPr lang="ru-RU" dirty="0" err="1" smtClean="0"/>
              <a:t>мусковіт</a:t>
            </a:r>
            <a:r>
              <a:rPr lang="ru-RU" dirty="0" smtClean="0"/>
              <a:t>, </a:t>
            </a:r>
            <a:r>
              <a:rPr lang="ru-RU" dirty="0" err="1" smtClean="0"/>
              <a:t>калієві</a:t>
            </a:r>
            <a:r>
              <a:rPr lang="ru-RU" dirty="0" smtClean="0"/>
              <a:t> </a:t>
            </a:r>
            <a:r>
              <a:rPr lang="ru-RU" dirty="0" err="1" smtClean="0"/>
              <a:t>польові</a:t>
            </a:r>
            <a:r>
              <a:rPr lang="ru-RU" dirty="0" smtClean="0"/>
              <a:t> </a:t>
            </a:r>
            <a:r>
              <a:rPr lang="ru-RU" dirty="0" err="1" smtClean="0"/>
              <a:t>шпати</a:t>
            </a:r>
            <a:r>
              <a:rPr lang="ru-RU" dirty="0" smtClean="0"/>
              <a:t>. </a:t>
            </a:r>
            <a:r>
              <a:rPr lang="ru-RU" dirty="0" err="1" smtClean="0"/>
              <a:t>Поряд</a:t>
            </a:r>
            <a:r>
              <a:rPr lang="ru-RU" dirty="0" smtClean="0"/>
              <a:t> </a:t>
            </a:r>
            <a:r>
              <a:rPr lang="ru-RU" dirty="0" err="1" smtClean="0"/>
              <a:t>із</a:t>
            </a:r>
            <a:r>
              <a:rPr lang="ru-RU" dirty="0" smtClean="0"/>
              <a:t> </a:t>
            </a:r>
            <a:r>
              <a:rPr lang="ru-RU" dirty="0" err="1" smtClean="0"/>
              <a:t>кальцієм</a:t>
            </a:r>
            <a:r>
              <a:rPr lang="ru-RU" dirty="0" smtClean="0"/>
              <a:t>, </a:t>
            </a:r>
            <a:r>
              <a:rPr lang="ru-RU" dirty="0" err="1" smtClean="0"/>
              <a:t>калій</a:t>
            </a:r>
            <a:r>
              <a:rPr lang="ru-RU" dirty="0" smtClean="0"/>
              <a:t> </a:t>
            </a:r>
            <a:r>
              <a:rPr lang="ru-RU" dirty="0" err="1" smtClean="0"/>
              <a:t>відноситься</a:t>
            </a:r>
            <a:r>
              <a:rPr lang="ru-RU" dirty="0" smtClean="0"/>
              <a:t> до числа </a:t>
            </a:r>
            <a:r>
              <a:rPr lang="ru-RU" dirty="0" err="1" smtClean="0"/>
              <a:t>органогенів</a:t>
            </a:r>
            <a:r>
              <a:rPr lang="ru-RU" dirty="0" smtClean="0"/>
              <a:t>, </a:t>
            </a:r>
            <a:r>
              <a:rPr lang="ru-RU" dirty="0" err="1" smtClean="0"/>
              <a:t>необхідних</a:t>
            </a:r>
            <a:r>
              <a:rPr lang="ru-RU" dirty="0" smtClean="0"/>
              <a:t> для </a:t>
            </a:r>
            <a:r>
              <a:rPr lang="ru-RU" dirty="0" err="1" smtClean="0"/>
              <a:t>розвитку</a:t>
            </a:r>
            <a:r>
              <a:rPr lang="ru-RU" dirty="0" smtClean="0"/>
              <a:t> </a:t>
            </a:r>
            <a:r>
              <a:rPr lang="ru-RU" dirty="0" err="1" smtClean="0"/>
              <a:t>рослин</a:t>
            </a:r>
            <a:r>
              <a:rPr lang="ru-RU" dirty="0" smtClean="0"/>
              <a:t>; у </a:t>
            </a:r>
            <a:r>
              <a:rPr lang="ru-RU" dirty="0" err="1" smtClean="0"/>
              <a:t>рязі</a:t>
            </a:r>
            <a:r>
              <a:rPr lang="ru-RU" dirty="0" smtClean="0"/>
              <a:t> </a:t>
            </a:r>
            <a:r>
              <a:rPr lang="ru-RU" dirty="0" err="1" smtClean="0"/>
              <a:t>випадків</a:t>
            </a:r>
            <a:r>
              <a:rPr lang="ru-RU" dirty="0" smtClean="0"/>
              <a:t> </a:t>
            </a:r>
            <a:r>
              <a:rPr lang="ru-RU" dirty="0" err="1" smtClean="0"/>
              <a:t>калій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бути в </a:t>
            </a:r>
            <a:r>
              <a:rPr lang="ru-RU" dirty="0" err="1" smtClean="0"/>
              <a:t>дефіциті</a:t>
            </a:r>
            <a:r>
              <a:rPr lang="ru-RU" dirty="0" smtClean="0"/>
              <a:t>, у </a:t>
            </a:r>
            <a:r>
              <a:rPr lang="ru-RU" dirty="0" err="1" smtClean="0"/>
              <a:t>зв'язку</a:t>
            </a:r>
            <a:r>
              <a:rPr lang="ru-RU" dirty="0" smtClean="0"/>
              <a:t> </a:t>
            </a:r>
            <a:r>
              <a:rPr lang="ru-RU" dirty="0" err="1" smtClean="0"/>
              <a:t>з</a:t>
            </a:r>
            <a:r>
              <a:rPr lang="ru-RU" dirty="0" smtClean="0"/>
              <a:t> </a:t>
            </a:r>
            <a:r>
              <a:rPr lang="ru-RU" dirty="0" err="1" smtClean="0"/>
              <a:t>чим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 </a:t>
            </a:r>
            <a:r>
              <a:rPr lang="ru-RU" dirty="0" err="1" smtClean="0"/>
              <a:t>внесення</a:t>
            </a:r>
            <a:r>
              <a:rPr lang="ru-RU" dirty="0" smtClean="0"/>
              <a:t> в грунт позитивно </a:t>
            </a:r>
            <a:r>
              <a:rPr lang="ru-RU" dirty="0" err="1" smtClean="0"/>
              <a:t>позначається</a:t>
            </a:r>
            <a:r>
              <a:rPr lang="ru-RU" dirty="0" smtClean="0"/>
              <a:t> на </a:t>
            </a:r>
            <a:r>
              <a:rPr lang="ru-RU" dirty="0" err="1" smtClean="0"/>
              <a:t>родючості</a:t>
            </a:r>
            <a:r>
              <a:rPr lang="ru-RU" dirty="0" smtClean="0"/>
              <a:t>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" name="Рисунок 3" descr="ÐÐ°ÑÑÐ¸Ð½ÐºÐ¸ Ð¿Ð¾ Ð·Ð°Ð¿ÑÐ¾ÑÑ ÐºÐ°Ð»ÑÐ¹ ÑÐ¾ÑÐ¾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3857628"/>
            <a:ext cx="2838450" cy="2646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 descr="ÐÐ°ÑÑÐ¸Ð½ÐºÐ¸ Ð¿Ð¾ Ð·Ð°Ð¿ÑÐ¾ÑÑ ÐºÐ°Ð»ÑÐ¹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58" y="3786190"/>
            <a:ext cx="2771775" cy="264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0"/>
            <a:ext cx="6643734" cy="4857784"/>
          </a:xfr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r>
              <a:rPr lang="ru-RU" b="1" i="1" dirty="0" err="1" smtClean="0">
                <a:solidFill>
                  <a:schemeClr val="bg1"/>
                </a:solidFill>
              </a:rPr>
              <a:t>Натрій</a:t>
            </a:r>
            <a:r>
              <a:rPr lang="ru-RU" b="1" i="1" dirty="0" smtClean="0">
                <a:solidFill>
                  <a:schemeClr val="bg1"/>
                </a:solidFill>
              </a:rPr>
              <a:t>.</a:t>
            </a:r>
            <a:r>
              <a:rPr lang="en-US" sz="3400" b="1" i="1" dirty="0" smtClean="0"/>
              <a:t> </a:t>
            </a:r>
            <a:r>
              <a:rPr lang="ru-RU" sz="3400" dirty="0" err="1" smtClean="0">
                <a:solidFill>
                  <a:schemeClr val="bg1"/>
                </a:solidFill>
              </a:rPr>
              <a:t>Валовий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вміст</a:t>
            </a:r>
            <a:r>
              <a:rPr lang="ru-RU" sz="3400" dirty="0" smtClean="0">
                <a:solidFill>
                  <a:schemeClr val="bg1"/>
                </a:solidFill>
              </a:rPr>
              <a:t> у </a:t>
            </a:r>
            <a:r>
              <a:rPr lang="ru-RU" sz="3400" dirty="0" err="1" smtClean="0">
                <a:solidFill>
                  <a:schemeClr val="bg1"/>
                </a:solidFill>
              </a:rPr>
              <a:t>грунті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Na</a:t>
            </a:r>
            <a:r>
              <a:rPr lang="ru-RU" sz="3400" dirty="0" smtClean="0">
                <a:solidFill>
                  <a:schemeClr val="bg1"/>
                </a:solidFill>
              </a:rPr>
              <a:t>2</a:t>
            </a:r>
            <a:r>
              <a:rPr lang="en-US" sz="3400" dirty="0" smtClean="0">
                <a:solidFill>
                  <a:schemeClr val="bg1"/>
                </a:solidFill>
              </a:rPr>
              <a:t>O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лежить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біля</a:t>
            </a:r>
            <a:r>
              <a:rPr lang="ru-RU" sz="3400" dirty="0" smtClean="0">
                <a:solidFill>
                  <a:schemeClr val="bg1"/>
                </a:solidFill>
              </a:rPr>
              <a:t> 1-3%. У </a:t>
            </a:r>
            <a:r>
              <a:rPr lang="ru-RU" sz="3400" dirty="0" err="1" smtClean="0">
                <a:solidFill>
                  <a:schemeClr val="bg1"/>
                </a:solidFill>
              </a:rPr>
              <a:t>грунті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натрій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присутній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у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складі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первинних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мінералів</a:t>
            </a:r>
            <a:r>
              <a:rPr lang="ru-RU" sz="3400" dirty="0" smtClean="0">
                <a:solidFill>
                  <a:schemeClr val="bg1"/>
                </a:solidFill>
              </a:rPr>
              <a:t>, </a:t>
            </a:r>
            <a:r>
              <a:rPr lang="ru-RU" sz="3400" dirty="0" err="1" smtClean="0">
                <a:solidFill>
                  <a:schemeClr val="bg1"/>
                </a:solidFill>
              </a:rPr>
              <a:t>переважно</a:t>
            </a:r>
            <a:r>
              <a:rPr lang="ru-RU" sz="3400" dirty="0" smtClean="0">
                <a:solidFill>
                  <a:schemeClr val="bg1"/>
                </a:solidFill>
              </a:rPr>
              <a:t> в </a:t>
            </a:r>
            <a:r>
              <a:rPr lang="ru-RU" sz="3400" dirty="0" err="1" smtClean="0">
                <a:solidFill>
                  <a:schemeClr val="bg1"/>
                </a:solidFill>
              </a:rPr>
              <a:t>натрі</a:t>
            </a:r>
            <a:r>
              <a:rPr lang="uk-UA" sz="3400" dirty="0" smtClean="0">
                <a:solidFill>
                  <a:schemeClr val="bg1"/>
                </a:solidFill>
              </a:rPr>
              <a:t>ї </a:t>
            </a:r>
            <a:r>
              <a:rPr lang="ru-RU" sz="3400" dirty="0" err="1" smtClean="0">
                <a:solidFill>
                  <a:schemeClr val="bg1"/>
                </a:solidFill>
              </a:rPr>
              <a:t>є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вмісних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польових</a:t>
            </a:r>
            <a:r>
              <a:rPr lang="ru-RU" sz="3400" dirty="0" smtClean="0">
                <a:solidFill>
                  <a:schemeClr val="bg1"/>
                </a:solidFill>
              </a:rPr>
              <a:t> шпатах. </a:t>
            </a:r>
            <a:r>
              <a:rPr lang="ru-RU" sz="3400" dirty="0" err="1" smtClean="0">
                <a:solidFill>
                  <a:schemeClr val="bg1"/>
                </a:solidFill>
              </a:rPr>
              <a:t>Вміст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Na</a:t>
            </a:r>
            <a:r>
              <a:rPr lang="ru-RU" sz="3400" dirty="0" smtClean="0">
                <a:solidFill>
                  <a:schemeClr val="bg1"/>
                </a:solidFill>
              </a:rPr>
              <a:t>2</a:t>
            </a:r>
            <a:r>
              <a:rPr lang="en-US" sz="3400" dirty="0" smtClean="0">
                <a:solidFill>
                  <a:schemeClr val="bg1"/>
                </a:solidFill>
              </a:rPr>
              <a:t>O</a:t>
            </a:r>
            <a:r>
              <a:rPr lang="ru-RU" sz="3400" dirty="0" smtClean="0">
                <a:solidFill>
                  <a:schemeClr val="bg1"/>
                </a:solidFill>
              </a:rPr>
              <a:t> в </a:t>
            </a:r>
            <a:r>
              <a:rPr lang="ru-RU" sz="3400" dirty="0" err="1" smtClean="0">
                <a:solidFill>
                  <a:schemeClr val="bg1"/>
                </a:solidFill>
              </a:rPr>
              <a:t>окремих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складових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крупних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фракцій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може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досягати</a:t>
            </a:r>
            <a:r>
              <a:rPr lang="ru-RU" sz="3400" dirty="0" smtClean="0">
                <a:solidFill>
                  <a:schemeClr val="bg1"/>
                </a:solidFill>
              </a:rPr>
              <a:t> 5-6%, </a:t>
            </a:r>
            <a:r>
              <a:rPr lang="ru-RU" sz="3400" dirty="0" err="1" smtClean="0">
                <a:solidFill>
                  <a:schemeClr val="bg1"/>
                </a:solidFill>
              </a:rPr>
              <a:t>тоді</a:t>
            </a:r>
            <a:r>
              <a:rPr lang="ru-RU" sz="3400" dirty="0" smtClean="0">
                <a:solidFill>
                  <a:schemeClr val="bg1"/>
                </a:solidFill>
              </a:rPr>
              <a:t> як у </a:t>
            </a:r>
            <a:r>
              <a:rPr lang="ru-RU" sz="3400" dirty="0" err="1" smtClean="0">
                <a:solidFill>
                  <a:schemeClr val="bg1"/>
                </a:solidFill>
              </a:rPr>
              <a:t>мулистій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фракції</a:t>
            </a:r>
            <a:r>
              <a:rPr lang="ru-RU" sz="3400" dirty="0" smtClean="0">
                <a:solidFill>
                  <a:schemeClr val="bg1"/>
                </a:solidFill>
              </a:rPr>
              <a:t> не </a:t>
            </a:r>
            <a:r>
              <a:rPr lang="ru-RU" sz="3400" dirty="0" err="1" smtClean="0">
                <a:solidFill>
                  <a:schemeClr val="bg1"/>
                </a:solidFill>
              </a:rPr>
              <a:t>перевищує</a:t>
            </a:r>
            <a:r>
              <a:rPr lang="ru-RU" sz="3400" dirty="0" smtClean="0">
                <a:solidFill>
                  <a:schemeClr val="bg1"/>
                </a:solidFill>
              </a:rPr>
              <a:t> 0,5-1%. У </a:t>
            </a:r>
            <a:r>
              <a:rPr lang="ru-RU" sz="3400" dirty="0" err="1" smtClean="0">
                <a:solidFill>
                  <a:schemeClr val="bg1"/>
                </a:solidFill>
              </a:rPr>
              <a:t>засолених</a:t>
            </a:r>
            <a:r>
              <a:rPr lang="ru-RU" sz="3400" dirty="0" smtClean="0">
                <a:solidFill>
                  <a:schemeClr val="bg1"/>
                </a:solidFill>
              </a:rPr>
              <a:t> грунтах </a:t>
            </a:r>
            <a:r>
              <a:rPr lang="ru-RU" sz="3400" dirty="0" err="1" smtClean="0">
                <a:solidFill>
                  <a:schemeClr val="bg1"/>
                </a:solidFill>
              </a:rPr>
              <a:t>сухостепової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й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аридної</a:t>
            </a:r>
            <a:r>
              <a:rPr lang="ru-RU" sz="3400" dirty="0" smtClean="0">
                <a:solidFill>
                  <a:schemeClr val="bg1"/>
                </a:solidFill>
              </a:rPr>
              <a:t> зон у </a:t>
            </a:r>
            <a:r>
              <a:rPr lang="ru-RU" sz="3400" dirty="0" err="1" smtClean="0">
                <a:solidFill>
                  <a:schemeClr val="bg1"/>
                </a:solidFill>
              </a:rPr>
              <a:t>значних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кількостях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може</a:t>
            </a:r>
            <a:r>
              <a:rPr lang="ru-RU" sz="3400" dirty="0" smtClean="0">
                <a:solidFill>
                  <a:schemeClr val="bg1"/>
                </a:solidFill>
              </a:rPr>
              <a:t> бути </a:t>
            </a:r>
            <a:r>
              <a:rPr lang="ru-RU" sz="3400" dirty="0" err="1" smtClean="0">
                <a:solidFill>
                  <a:schemeClr val="bg1"/>
                </a:solidFill>
              </a:rPr>
              <a:t>присутнім</a:t>
            </a:r>
            <a:r>
              <a:rPr lang="ru-RU" sz="3400" dirty="0" smtClean="0">
                <a:solidFill>
                  <a:schemeClr val="bg1"/>
                </a:solidFill>
              </a:rPr>
              <a:t> у </a:t>
            </a:r>
            <a:r>
              <a:rPr lang="ru-RU" sz="3400" dirty="0" err="1" smtClean="0">
                <a:solidFill>
                  <a:schemeClr val="bg1"/>
                </a:solidFill>
              </a:rPr>
              <a:t>вигляді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хлоридів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абов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ходити</a:t>
            </a:r>
            <a:r>
              <a:rPr lang="ru-RU" sz="3400" dirty="0" smtClean="0">
                <a:solidFill>
                  <a:schemeClr val="bg1"/>
                </a:solidFill>
              </a:rPr>
              <a:t> в </a:t>
            </a:r>
            <a:r>
              <a:rPr lang="ru-RU" sz="3400" dirty="0" err="1" smtClean="0">
                <a:solidFill>
                  <a:schemeClr val="bg1"/>
                </a:solidFill>
              </a:rPr>
              <a:t>поглинальний</a:t>
            </a:r>
            <a:r>
              <a:rPr lang="ru-RU" sz="3400" dirty="0" smtClean="0">
                <a:solidFill>
                  <a:schemeClr val="bg1"/>
                </a:solidFill>
              </a:rPr>
              <a:t> комплекс </a:t>
            </a:r>
            <a:r>
              <a:rPr lang="ru-RU" sz="3400" dirty="0" err="1" smtClean="0">
                <a:solidFill>
                  <a:schemeClr val="bg1"/>
                </a:solidFill>
              </a:rPr>
              <a:t>грунтів</a:t>
            </a:r>
            <a:r>
              <a:rPr lang="ru-RU" sz="3400" dirty="0" smtClean="0">
                <a:solidFill>
                  <a:schemeClr val="bg1"/>
                </a:solidFill>
              </a:rPr>
              <a:t>, у </a:t>
            </a:r>
            <a:r>
              <a:rPr lang="ru-RU" sz="3400" dirty="0" err="1" smtClean="0">
                <a:solidFill>
                  <a:schemeClr val="bg1"/>
                </a:solidFill>
              </a:rPr>
              <a:t>зв'язку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з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чим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вміст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Na</a:t>
            </a:r>
            <a:r>
              <a:rPr lang="ru-RU" sz="3400" dirty="0" smtClean="0">
                <a:solidFill>
                  <a:schemeClr val="bg1"/>
                </a:solidFill>
              </a:rPr>
              <a:t>2</a:t>
            </a:r>
            <a:r>
              <a:rPr lang="en-US" sz="3400" dirty="0" smtClean="0">
                <a:solidFill>
                  <a:schemeClr val="bg1"/>
                </a:solidFill>
              </a:rPr>
              <a:t>O</a:t>
            </a:r>
            <a:r>
              <a:rPr lang="ru-RU" sz="3400" dirty="0" smtClean="0">
                <a:solidFill>
                  <a:schemeClr val="bg1"/>
                </a:solidFill>
              </a:rPr>
              <a:t> у </a:t>
            </a:r>
            <a:r>
              <a:rPr lang="ru-RU" sz="3400" dirty="0" err="1" smtClean="0">
                <a:solidFill>
                  <a:schemeClr val="bg1"/>
                </a:solidFill>
              </a:rPr>
              <a:t>цьому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випадку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зростає</a:t>
            </a:r>
            <a:r>
              <a:rPr lang="ru-RU" sz="3400" dirty="0" smtClean="0">
                <a:solidFill>
                  <a:schemeClr val="bg1"/>
                </a:solidFill>
              </a:rPr>
              <a:t> до </a:t>
            </a:r>
            <a:r>
              <a:rPr lang="ru-RU" sz="3400" dirty="0" err="1" smtClean="0">
                <a:solidFill>
                  <a:schemeClr val="bg1"/>
                </a:solidFill>
              </a:rPr>
              <a:t>декількох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відсотків</a:t>
            </a:r>
            <a:r>
              <a:rPr lang="ru-RU" sz="3400" dirty="0" smtClean="0">
                <a:solidFill>
                  <a:schemeClr val="bg1"/>
                </a:solidFill>
              </a:rPr>
              <a:t>. У </a:t>
            </a:r>
            <a:r>
              <a:rPr lang="ru-RU" sz="3400" dirty="0" err="1" smtClean="0">
                <a:solidFill>
                  <a:schemeClr val="bg1"/>
                </a:solidFill>
              </a:rPr>
              <a:t>грунті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дефіциту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цього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елемента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звичайно</a:t>
            </a:r>
            <a:r>
              <a:rPr lang="ru-RU" sz="3400" dirty="0" smtClean="0">
                <a:solidFill>
                  <a:schemeClr val="bg1"/>
                </a:solidFill>
              </a:rPr>
              <a:t> не </a:t>
            </a:r>
            <a:r>
              <a:rPr lang="ru-RU" sz="3400" dirty="0" err="1" smtClean="0">
                <a:solidFill>
                  <a:schemeClr val="bg1"/>
                </a:solidFill>
              </a:rPr>
              <a:t>спостерігається</a:t>
            </a:r>
            <a:r>
              <a:rPr lang="ru-RU" sz="3400" dirty="0" smtClean="0">
                <a:solidFill>
                  <a:schemeClr val="bg1"/>
                </a:solidFill>
              </a:rPr>
              <a:t>; </a:t>
            </a:r>
            <a:r>
              <a:rPr lang="ru-RU" sz="3400" dirty="0" err="1" smtClean="0">
                <a:solidFill>
                  <a:schemeClr val="bg1"/>
                </a:solidFill>
              </a:rPr>
              <a:t>присутність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натрію</a:t>
            </a:r>
            <a:r>
              <a:rPr lang="ru-RU" sz="3400" dirty="0" smtClean="0">
                <a:solidFill>
                  <a:schemeClr val="bg1"/>
                </a:solidFill>
              </a:rPr>
              <a:t> в </a:t>
            </a:r>
            <a:r>
              <a:rPr lang="ru-RU" sz="3400" dirty="0" err="1" smtClean="0">
                <a:solidFill>
                  <a:schemeClr val="bg1"/>
                </a:solidFill>
              </a:rPr>
              <a:t>підвищених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кількостях</a:t>
            </a:r>
            <a:r>
              <a:rPr lang="ru-RU" sz="3400" dirty="0" smtClean="0">
                <a:solidFill>
                  <a:schemeClr val="bg1"/>
                </a:solidFill>
              </a:rPr>
              <a:t> у </a:t>
            </a:r>
            <a:r>
              <a:rPr lang="ru-RU" sz="3400" dirty="0" err="1" smtClean="0">
                <a:solidFill>
                  <a:schemeClr val="bg1"/>
                </a:solidFill>
              </a:rPr>
              <a:t>складі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рухливих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сполук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зумовлює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формування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несприятливих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фізичних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і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хімічних</a:t>
            </a:r>
            <a:r>
              <a:rPr lang="ru-RU" sz="3400" dirty="0" smtClean="0">
                <a:solidFill>
                  <a:schemeClr val="bg1"/>
                </a:solidFill>
              </a:rPr>
              <a:t> </a:t>
            </a:r>
            <a:r>
              <a:rPr lang="ru-RU" sz="3400" dirty="0" err="1" smtClean="0">
                <a:solidFill>
                  <a:schemeClr val="bg1"/>
                </a:solidFill>
              </a:rPr>
              <a:t>властивостей</a:t>
            </a:r>
            <a:r>
              <a:rPr lang="ru-RU" sz="3400" dirty="0" smtClean="0">
                <a:solidFill>
                  <a:schemeClr val="bg1"/>
                </a:solidFill>
              </a:rPr>
              <a:t> грунту</a:t>
            </a:r>
            <a:r>
              <a:rPr lang="ru-RU" sz="3400" dirty="0" smtClean="0"/>
              <a:t>.</a:t>
            </a:r>
          </a:p>
          <a:p>
            <a:endParaRPr lang="ru-RU" dirty="0" smtClean="0"/>
          </a:p>
        </p:txBody>
      </p:sp>
      <p:pic>
        <p:nvPicPr>
          <p:cNvPr id="4" name="Рисунок 3" descr="ÐÐ°ÑÑÐ¸Ð½ÐºÐ¸ Ð¿Ð¾ Ð·Ð°Ð¿ÑÐ¾ÑÑ Ð½Ð°ÑÑÑÐ¹ ÑÐ¾ÑÐ¾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4214818"/>
            <a:ext cx="2500330" cy="2643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 descr="ÐÐ°ÑÑÐ¸Ð½ÐºÐ¸ Ð¿Ð¾ Ð·Ð°Ð¿ÑÐ¾ÑÑ Ð½Ð°ÑÑÑÐ¹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56" y="4143356"/>
            <a:ext cx="2714644" cy="27146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285728"/>
            <a:ext cx="7772400" cy="428628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ru-RU" b="1" i="1" dirty="0" err="1" smtClean="0"/>
              <a:t>Сірка</a:t>
            </a:r>
            <a:r>
              <a:rPr lang="ru-RU" b="1" i="1" dirty="0" smtClean="0"/>
              <a:t>.</a:t>
            </a:r>
            <a:r>
              <a:rPr lang="en-US" b="1" i="1" dirty="0" smtClean="0"/>
              <a:t> </a:t>
            </a:r>
            <a:r>
              <a:rPr lang="ru-RU" dirty="0" err="1" smtClean="0"/>
              <a:t>Вміст</a:t>
            </a:r>
            <a:r>
              <a:rPr lang="ru-RU" dirty="0" smtClean="0"/>
              <a:t> </a:t>
            </a:r>
            <a:r>
              <a:rPr lang="en-US" dirty="0" smtClean="0"/>
              <a:t>S</a:t>
            </a:r>
            <a:r>
              <a:rPr lang="ru-RU" dirty="0" smtClean="0"/>
              <a:t> у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звичайно</a:t>
            </a:r>
            <a:r>
              <a:rPr lang="ru-RU" dirty="0" smtClean="0"/>
              <a:t> не </a:t>
            </a:r>
            <a:r>
              <a:rPr lang="ru-RU" dirty="0" err="1" smtClean="0"/>
              <a:t>перевищує</a:t>
            </a:r>
            <a:r>
              <a:rPr lang="ru-RU" dirty="0" smtClean="0"/>
              <a:t> </a:t>
            </a:r>
            <a:r>
              <a:rPr lang="ru-RU" dirty="0" err="1" smtClean="0"/>
              <a:t>декількох</a:t>
            </a:r>
            <a:r>
              <a:rPr lang="ru-RU" dirty="0" smtClean="0"/>
              <a:t> </a:t>
            </a:r>
            <a:r>
              <a:rPr lang="ru-RU" dirty="0" err="1" smtClean="0"/>
              <a:t>десятих</a:t>
            </a:r>
            <a:r>
              <a:rPr lang="ru-RU" dirty="0" smtClean="0"/>
              <a:t> </a:t>
            </a:r>
            <a:r>
              <a:rPr lang="ru-RU" dirty="0" err="1" smtClean="0"/>
              <a:t>відсотка</a:t>
            </a:r>
            <a:r>
              <a:rPr lang="ru-RU" dirty="0" smtClean="0"/>
              <a:t>. </a:t>
            </a:r>
            <a:r>
              <a:rPr lang="ru-RU" dirty="0" err="1" smtClean="0"/>
              <a:t>Сірка</a:t>
            </a:r>
            <a:r>
              <a:rPr lang="ru-RU" dirty="0" smtClean="0"/>
              <a:t> в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присутня</a:t>
            </a:r>
            <a:r>
              <a:rPr lang="ru-RU" dirty="0" smtClean="0"/>
              <a:t> у </a:t>
            </a:r>
            <a:r>
              <a:rPr lang="ru-RU" dirty="0" err="1" smtClean="0"/>
              <a:t>складі</a:t>
            </a:r>
            <a:r>
              <a:rPr lang="ru-RU" dirty="0" smtClean="0"/>
              <a:t> </a:t>
            </a:r>
            <a:r>
              <a:rPr lang="ru-RU" dirty="0" err="1" smtClean="0"/>
              <a:t>різних</a:t>
            </a:r>
            <a:r>
              <a:rPr lang="ru-RU" dirty="0" smtClean="0"/>
              <a:t> </a:t>
            </a:r>
            <a:r>
              <a:rPr lang="ru-RU" dirty="0" err="1" smtClean="0"/>
              <a:t>органічних</a:t>
            </a:r>
            <a:r>
              <a:rPr lang="ru-RU" dirty="0" smtClean="0"/>
              <a:t> </a:t>
            </a:r>
            <a:r>
              <a:rPr lang="ru-RU" dirty="0" err="1" smtClean="0"/>
              <a:t>сполук</a:t>
            </a:r>
            <a:r>
              <a:rPr lang="ru-RU" dirty="0" smtClean="0"/>
              <a:t> як </a:t>
            </a:r>
            <a:r>
              <a:rPr lang="ru-RU" dirty="0" err="1" smtClean="0"/>
              <a:t>рослинного</a:t>
            </a:r>
            <a:r>
              <a:rPr lang="ru-RU" dirty="0" smtClean="0"/>
              <a:t>, так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тваринного</a:t>
            </a:r>
            <a:r>
              <a:rPr lang="ru-RU" dirty="0" smtClean="0"/>
              <a:t> </a:t>
            </a:r>
            <a:r>
              <a:rPr lang="ru-RU" dirty="0" err="1" smtClean="0"/>
              <a:t>походження</a:t>
            </a:r>
            <a:r>
              <a:rPr lang="ru-RU" dirty="0" smtClean="0"/>
              <a:t>; у </a:t>
            </a:r>
            <a:r>
              <a:rPr lang="ru-RU" dirty="0" err="1" smtClean="0"/>
              <a:t>засолених</a:t>
            </a:r>
            <a:r>
              <a:rPr lang="ru-RU" dirty="0" smtClean="0"/>
              <a:t> грунтах при </a:t>
            </a:r>
            <a:r>
              <a:rPr lang="ru-RU" dirty="0" err="1" smtClean="0"/>
              <a:t>наявності</a:t>
            </a:r>
            <a:r>
              <a:rPr lang="ru-RU" dirty="0" smtClean="0"/>
              <a:t> </a:t>
            </a:r>
            <a:r>
              <a:rPr lang="ru-RU" dirty="0" err="1" smtClean="0"/>
              <a:t>значних</a:t>
            </a:r>
            <a:r>
              <a:rPr lang="ru-RU" dirty="0" smtClean="0"/>
              <a:t> </a:t>
            </a:r>
            <a:r>
              <a:rPr lang="ru-RU" dirty="0" err="1" smtClean="0"/>
              <a:t>кількостей</a:t>
            </a:r>
            <a:r>
              <a:rPr lang="ru-RU" dirty="0" smtClean="0"/>
              <a:t> </a:t>
            </a:r>
            <a:r>
              <a:rPr lang="ru-RU" dirty="0" err="1" smtClean="0"/>
              <a:t>сульфатів</a:t>
            </a:r>
            <a:r>
              <a:rPr lang="ru-RU" dirty="0" smtClean="0"/>
              <a:t> </a:t>
            </a:r>
            <a:r>
              <a:rPr lang="ru-RU" dirty="0" err="1" smtClean="0"/>
              <a:t>валовий</a:t>
            </a:r>
            <a:r>
              <a:rPr lang="ru-RU" dirty="0" smtClean="0"/>
              <a:t> </a:t>
            </a:r>
            <a:r>
              <a:rPr lang="ru-RU" dirty="0" err="1" smtClean="0"/>
              <a:t>вміст</a:t>
            </a:r>
            <a:r>
              <a:rPr lang="ru-RU" dirty="0" smtClean="0"/>
              <a:t> </a:t>
            </a:r>
            <a:r>
              <a:rPr lang="en-US" dirty="0" smtClean="0"/>
              <a:t>S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зростати</a:t>
            </a:r>
            <a:r>
              <a:rPr lang="ru-RU" dirty="0" smtClean="0"/>
              <a:t> до </a:t>
            </a:r>
            <a:r>
              <a:rPr lang="ru-RU" dirty="0" err="1" smtClean="0"/>
              <a:t>декількох</a:t>
            </a:r>
            <a:r>
              <a:rPr lang="ru-RU" dirty="0" smtClean="0"/>
              <a:t> </a:t>
            </a:r>
            <a:r>
              <a:rPr lang="ru-RU" dirty="0" err="1" smtClean="0"/>
              <a:t>відсотків</a:t>
            </a:r>
            <a:r>
              <a:rPr lang="ru-RU" dirty="0" smtClean="0"/>
              <a:t>. </a:t>
            </a:r>
            <a:r>
              <a:rPr lang="ru-RU" dirty="0" err="1" smtClean="0"/>
              <a:t>Підвищений</a:t>
            </a:r>
            <a:r>
              <a:rPr lang="ru-RU" dirty="0" smtClean="0"/>
              <a:t> </a:t>
            </a:r>
            <a:r>
              <a:rPr lang="ru-RU" dirty="0" err="1" smtClean="0"/>
              <a:t>вміст</a:t>
            </a:r>
            <a:r>
              <a:rPr lang="ru-RU" dirty="0" smtClean="0"/>
              <a:t> </a:t>
            </a:r>
            <a:r>
              <a:rPr lang="ru-RU" dirty="0" err="1" smtClean="0"/>
              <a:t>сірки</a:t>
            </a:r>
            <a:r>
              <a:rPr lang="ru-RU" dirty="0" smtClean="0"/>
              <a:t> у </a:t>
            </a:r>
            <a:r>
              <a:rPr lang="ru-RU" dirty="0" err="1" smtClean="0"/>
              <a:t>вигляді</a:t>
            </a:r>
            <a:r>
              <a:rPr lang="ru-RU" dirty="0" smtClean="0"/>
              <a:t> </a:t>
            </a:r>
            <a:r>
              <a:rPr lang="ru-RU" dirty="0" err="1" smtClean="0"/>
              <a:t>рухомих</a:t>
            </a:r>
            <a:r>
              <a:rPr lang="ru-RU" dirty="0" smtClean="0"/>
              <a:t> </a:t>
            </a:r>
            <a:r>
              <a:rPr lang="ru-RU" dirty="0" err="1" smtClean="0"/>
              <a:t>сполук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спостерігатися</a:t>
            </a:r>
            <a:r>
              <a:rPr lang="ru-RU" dirty="0" smtClean="0"/>
              <a:t> при </a:t>
            </a:r>
            <a:r>
              <a:rPr lang="ru-RU" dirty="0" err="1" smtClean="0"/>
              <a:t>забрудненні</a:t>
            </a:r>
            <a:r>
              <a:rPr lang="ru-RU" dirty="0" smtClean="0"/>
              <a:t>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впромисловими</a:t>
            </a:r>
            <a:r>
              <a:rPr lang="ru-RU" dirty="0" smtClean="0"/>
              <a:t> </a:t>
            </a:r>
            <a:r>
              <a:rPr lang="ru-RU" dirty="0" err="1" smtClean="0"/>
              <a:t>відходами</a:t>
            </a:r>
            <a:r>
              <a:rPr lang="ru-RU" dirty="0" smtClean="0"/>
              <a:t> (</a:t>
            </a:r>
            <a:r>
              <a:rPr lang="ru-RU" dirty="0" err="1" smtClean="0"/>
              <a:t>випадання</a:t>
            </a:r>
            <a:r>
              <a:rPr lang="ru-RU" dirty="0" smtClean="0"/>
              <a:t> </a:t>
            </a:r>
            <a:r>
              <a:rPr lang="ru-RU" dirty="0" err="1" smtClean="0"/>
              <a:t>з</a:t>
            </a:r>
            <a:r>
              <a:rPr lang="ru-RU" dirty="0" smtClean="0"/>
              <a:t> </a:t>
            </a:r>
            <a:r>
              <a:rPr lang="ru-RU" dirty="0" err="1" smtClean="0"/>
              <a:t>опадами</a:t>
            </a:r>
            <a:r>
              <a:rPr lang="ru-RU" dirty="0" smtClean="0"/>
              <a:t> </a:t>
            </a:r>
            <a:r>
              <a:rPr lang="ru-RU" dirty="0" err="1" smtClean="0"/>
              <a:t>газоподібних</a:t>
            </a:r>
            <a:r>
              <a:rPr lang="ru-RU" dirty="0" smtClean="0"/>
              <a:t> </a:t>
            </a:r>
            <a:r>
              <a:rPr lang="ru-RU" dirty="0" err="1" smtClean="0"/>
              <a:t>викидів</a:t>
            </a:r>
            <a:r>
              <a:rPr lang="ru-RU" dirty="0" smtClean="0"/>
              <a:t> </a:t>
            </a:r>
            <a:r>
              <a:rPr lang="ru-RU" dirty="0" err="1" smtClean="0"/>
              <a:t>сполук</a:t>
            </a:r>
            <a:r>
              <a:rPr lang="ru-RU" dirty="0" smtClean="0"/>
              <a:t> </a:t>
            </a:r>
            <a:r>
              <a:rPr lang="ru-RU" dirty="0" err="1" smtClean="0"/>
              <a:t>сірки</a:t>
            </a:r>
            <a:r>
              <a:rPr lang="ru-RU" dirty="0" smtClean="0"/>
              <a:t>). У </a:t>
            </a:r>
            <a:r>
              <a:rPr lang="ru-RU" dirty="0" err="1" smtClean="0"/>
              <a:t>крупних</a:t>
            </a:r>
            <a:r>
              <a:rPr lang="ru-RU" dirty="0" smtClean="0"/>
              <a:t> </a:t>
            </a:r>
            <a:r>
              <a:rPr lang="ru-RU" dirty="0" err="1" smtClean="0"/>
              <a:t>фракціях</a:t>
            </a:r>
            <a:r>
              <a:rPr lang="ru-RU" dirty="0" smtClean="0"/>
              <a:t> грунту </a:t>
            </a:r>
            <a:r>
              <a:rPr lang="ru-RU" dirty="0" err="1" smtClean="0"/>
              <a:t>сірка</a:t>
            </a:r>
            <a:r>
              <a:rPr lang="ru-RU" dirty="0" smtClean="0"/>
              <a:t> </a:t>
            </a:r>
            <a:r>
              <a:rPr lang="ru-RU" dirty="0" err="1" smtClean="0"/>
              <a:t>присутня</a:t>
            </a:r>
            <a:r>
              <a:rPr lang="ru-RU" dirty="0" smtClean="0"/>
              <a:t> у </a:t>
            </a:r>
            <a:r>
              <a:rPr lang="ru-RU" dirty="0" err="1" smtClean="0"/>
              <a:t>складі</a:t>
            </a:r>
            <a:r>
              <a:rPr lang="ru-RU" dirty="0" smtClean="0"/>
              <a:t> </a:t>
            </a:r>
            <a:r>
              <a:rPr lang="ru-RU" dirty="0" err="1" smtClean="0"/>
              <a:t>сульфідів</a:t>
            </a:r>
            <a:r>
              <a:rPr lang="ru-RU" dirty="0" smtClean="0"/>
              <a:t> (</a:t>
            </a:r>
            <a:r>
              <a:rPr lang="ru-RU" dirty="0" err="1" smtClean="0"/>
              <a:t>пірит</a:t>
            </a:r>
            <a:r>
              <a:rPr lang="ru-RU" dirty="0" smtClean="0"/>
              <a:t>), </a:t>
            </a:r>
            <a:r>
              <a:rPr lang="ru-RU" dirty="0" err="1" smtClean="0"/>
              <a:t>гіпсу</a:t>
            </a:r>
            <a:r>
              <a:rPr lang="ru-RU" dirty="0" smtClean="0"/>
              <a:t>, </a:t>
            </a:r>
            <a:r>
              <a:rPr lang="ru-RU" dirty="0" err="1" smtClean="0"/>
              <a:t>вторинних</a:t>
            </a:r>
            <a:r>
              <a:rPr lang="ru-RU" dirty="0" smtClean="0"/>
              <a:t> </a:t>
            </a:r>
            <a:r>
              <a:rPr lang="ru-RU" dirty="0" err="1" smtClean="0"/>
              <a:t>сполук</a:t>
            </a:r>
            <a:r>
              <a:rPr lang="ru-RU" dirty="0" smtClean="0"/>
              <a:t> </a:t>
            </a:r>
            <a:r>
              <a:rPr lang="ru-RU" dirty="0" err="1" smtClean="0"/>
              <a:t>заліза</a:t>
            </a:r>
            <a:r>
              <a:rPr lang="ru-RU" dirty="0" smtClean="0"/>
              <a:t> (</a:t>
            </a:r>
            <a:r>
              <a:rPr lang="en-US" dirty="0" smtClean="0"/>
              <a:t>II</a:t>
            </a:r>
            <a:r>
              <a:rPr lang="ru-RU" dirty="0" smtClean="0"/>
              <a:t>),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утворюються</a:t>
            </a:r>
            <a:r>
              <a:rPr lang="ru-RU" dirty="0" smtClean="0"/>
              <a:t> при болотному </a:t>
            </a:r>
            <a:r>
              <a:rPr lang="ru-RU" dirty="0" err="1" smtClean="0"/>
              <a:t>процесі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5" name="Рисунок 4" descr="ÐÐ°ÑÑÐ¸Ð½ÐºÐ¸ Ð¿Ð¾ Ð·Ð°Ð¿ÑÐ¾ÑÑ ÑÑÑÐºÐ° ÑÐ¾ÑÐ¾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4286256"/>
            <a:ext cx="2590800" cy="242886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" name="Рисунок 5" descr="ÐÐ°ÑÑÐ¸Ð½ÐºÐ¸ Ð¿Ð¾ Ð·Ð°Ð¿ÑÐ¾ÑÑ ÑÑÑÐºÐ°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0" y="4357694"/>
            <a:ext cx="2809875" cy="22764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357166"/>
            <a:ext cx="7715304" cy="457203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ru-RU" b="1" i="1" dirty="0" err="1" smtClean="0"/>
              <a:t>Вуглець</a:t>
            </a:r>
            <a:r>
              <a:rPr lang="ru-RU" b="1" i="1" dirty="0" smtClean="0"/>
              <a:t>, азот, фосфор.</a:t>
            </a:r>
            <a:r>
              <a:rPr lang="en-US" b="1" i="1" dirty="0" smtClean="0"/>
              <a:t> </a:t>
            </a:r>
            <a:r>
              <a:rPr lang="ru-RU" dirty="0" err="1" smtClean="0"/>
              <a:t>Ці</a:t>
            </a:r>
            <a:r>
              <a:rPr lang="ru-RU" dirty="0" smtClean="0"/>
              <a:t> </a:t>
            </a:r>
            <a:r>
              <a:rPr lang="ru-RU" dirty="0" err="1" smtClean="0"/>
              <a:t>елементи</a:t>
            </a:r>
            <a:r>
              <a:rPr lang="ru-RU" dirty="0" smtClean="0"/>
              <a:t> належать до числа </a:t>
            </a:r>
            <a:r>
              <a:rPr lang="ru-RU" dirty="0" err="1" smtClean="0"/>
              <a:t>найважливіших</a:t>
            </a:r>
            <a:r>
              <a:rPr lang="ru-RU" dirty="0" smtClean="0"/>
              <a:t> </a:t>
            </a:r>
            <a:r>
              <a:rPr lang="ru-RU" dirty="0" err="1" smtClean="0"/>
              <a:t>органогенів</a:t>
            </a:r>
            <a:r>
              <a:rPr lang="ru-RU" dirty="0" smtClean="0"/>
              <a:t>. </a:t>
            </a:r>
            <a:r>
              <a:rPr lang="ru-RU" dirty="0" err="1" smtClean="0"/>
              <a:t>Присутність</a:t>
            </a:r>
            <a:r>
              <a:rPr lang="ru-RU" dirty="0" smtClean="0"/>
              <a:t> </a:t>
            </a:r>
            <a:r>
              <a:rPr lang="ru-RU" dirty="0" err="1" smtClean="0"/>
              <a:t>їх</a:t>
            </a:r>
            <a:r>
              <a:rPr lang="ru-RU" dirty="0" smtClean="0"/>
              <a:t> у </a:t>
            </a:r>
            <a:r>
              <a:rPr lang="ru-RU" dirty="0" err="1" smtClean="0"/>
              <a:t>грунті</a:t>
            </a:r>
            <a:r>
              <a:rPr lang="ru-RU" dirty="0" smtClean="0"/>
              <a:t> (перших </a:t>
            </a:r>
            <a:r>
              <a:rPr lang="ru-RU" dirty="0" err="1" smtClean="0"/>
              <a:t>двох</a:t>
            </a:r>
            <a:r>
              <a:rPr lang="ru-RU" dirty="0" smtClean="0"/>
              <a:t> практично </a:t>
            </a:r>
            <a:r>
              <a:rPr lang="ru-RU" dirty="0" err="1" smtClean="0"/>
              <a:t>цілком</a:t>
            </a:r>
            <a:r>
              <a:rPr lang="ru-RU" dirty="0" smtClean="0"/>
              <a:t>) </a:t>
            </a:r>
            <a:r>
              <a:rPr lang="ru-RU" dirty="0" err="1" smtClean="0"/>
              <a:t>зобов'язана</a:t>
            </a:r>
            <a:r>
              <a:rPr lang="ru-RU" dirty="0" smtClean="0"/>
              <a:t> </a:t>
            </a:r>
            <a:r>
              <a:rPr lang="ru-RU" dirty="0" err="1" smtClean="0"/>
              <a:t>впливу</a:t>
            </a:r>
            <a:r>
              <a:rPr lang="ru-RU" dirty="0" smtClean="0"/>
              <a:t> </a:t>
            </a:r>
            <a:r>
              <a:rPr lang="ru-RU" dirty="0" err="1" smtClean="0"/>
              <a:t>живої</a:t>
            </a:r>
            <a:r>
              <a:rPr lang="ru-RU" dirty="0" smtClean="0"/>
              <a:t> </a:t>
            </a:r>
            <a:r>
              <a:rPr lang="ru-RU" dirty="0" err="1" smtClean="0"/>
              <a:t>речовини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процесам</a:t>
            </a:r>
            <a:r>
              <a:rPr lang="ru-RU" dirty="0" smtClean="0"/>
              <a:t> </a:t>
            </a:r>
            <a:r>
              <a:rPr lang="ru-RU" dirty="0" err="1" smtClean="0"/>
              <a:t>грунто</a:t>
            </a:r>
            <a:r>
              <a:rPr lang="ru-RU" dirty="0" smtClean="0"/>
              <a:t> </a:t>
            </a:r>
            <a:r>
              <a:rPr lang="ru-RU" dirty="0" err="1" smtClean="0"/>
              <a:t>утворення</a:t>
            </a:r>
            <a:r>
              <a:rPr lang="ru-RU" dirty="0" smtClean="0"/>
              <a:t>.</a:t>
            </a:r>
          </a:p>
          <a:p>
            <a:r>
              <a:rPr lang="ru-RU" b="1" i="1" dirty="0" err="1" smtClean="0"/>
              <a:t>Вуглець</a:t>
            </a:r>
            <a:r>
              <a:rPr lang="ru-RU" b="1" i="1" dirty="0" smtClean="0"/>
              <a:t>.</a:t>
            </a:r>
            <a:r>
              <a:rPr lang="en-US" b="1" i="1" dirty="0" smtClean="0"/>
              <a:t> </a:t>
            </a:r>
            <a:r>
              <a:rPr lang="ru-RU" dirty="0" smtClean="0"/>
              <a:t>У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вінміститься</a:t>
            </a:r>
            <a:r>
              <a:rPr lang="ru-RU" dirty="0" smtClean="0"/>
              <a:t> в основному в </a:t>
            </a:r>
            <a:r>
              <a:rPr lang="ru-RU" dirty="0" err="1" smtClean="0"/>
              <a:t>складі</a:t>
            </a:r>
            <a:r>
              <a:rPr lang="ru-RU" dirty="0" smtClean="0"/>
              <a:t> гумусу, а </a:t>
            </a:r>
            <a:r>
              <a:rPr lang="ru-RU" dirty="0" err="1" smtClean="0"/>
              <a:t>також</a:t>
            </a:r>
            <a:r>
              <a:rPr lang="ru-RU" dirty="0" smtClean="0"/>
              <a:t> </a:t>
            </a:r>
            <a:r>
              <a:rPr lang="ru-RU" dirty="0" err="1" smtClean="0"/>
              <a:t>органічних</a:t>
            </a:r>
            <a:r>
              <a:rPr lang="ru-RU" dirty="0" smtClean="0"/>
              <a:t> </a:t>
            </a:r>
            <a:r>
              <a:rPr lang="ru-RU" dirty="0" err="1" smtClean="0"/>
              <a:t>залишків</a:t>
            </a:r>
            <a:r>
              <a:rPr lang="ru-RU" dirty="0" smtClean="0"/>
              <a:t>. </a:t>
            </a:r>
            <a:r>
              <a:rPr lang="ru-RU" dirty="0" err="1" smtClean="0"/>
              <a:t>Багато</a:t>
            </a:r>
            <a:r>
              <a:rPr lang="ru-RU" dirty="0" smtClean="0"/>
              <a:t> </a:t>
            </a:r>
            <a:r>
              <a:rPr lang="ru-RU" dirty="0" err="1" smtClean="0"/>
              <a:t>вуглецю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 </a:t>
            </a:r>
            <a:r>
              <a:rPr lang="ru-RU" dirty="0" err="1" smtClean="0"/>
              <a:t>знаходитися</a:t>
            </a:r>
            <a:r>
              <a:rPr lang="ru-RU" dirty="0" smtClean="0"/>
              <a:t> в </a:t>
            </a:r>
            <a:r>
              <a:rPr lang="ru-RU" dirty="0" err="1" smtClean="0"/>
              <a:t>складі</a:t>
            </a:r>
            <a:r>
              <a:rPr lang="ru-RU" dirty="0" smtClean="0"/>
              <a:t> </a:t>
            </a:r>
            <a:r>
              <a:rPr lang="ru-RU" dirty="0" err="1" smtClean="0"/>
              <a:t>карбонатів</a:t>
            </a:r>
            <a:r>
              <a:rPr lang="ru-RU" dirty="0" smtClean="0"/>
              <a:t>. </a:t>
            </a:r>
            <a:r>
              <a:rPr lang="ru-RU" dirty="0" err="1" smtClean="0"/>
              <a:t>Вміст</a:t>
            </a:r>
            <a:r>
              <a:rPr lang="ru-RU" dirty="0" smtClean="0"/>
              <a:t> </a:t>
            </a:r>
            <a:r>
              <a:rPr lang="ru-RU" dirty="0" err="1" smtClean="0"/>
              <a:t>вуглецю</a:t>
            </a:r>
            <a:r>
              <a:rPr lang="ru-RU" dirty="0" smtClean="0"/>
              <a:t> в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коливається</a:t>
            </a:r>
            <a:r>
              <a:rPr lang="ru-RU" dirty="0" smtClean="0"/>
              <a:t> </a:t>
            </a: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 smtClean="0"/>
              <a:t>часток</a:t>
            </a:r>
            <a:r>
              <a:rPr lang="ru-RU" dirty="0" smtClean="0"/>
              <a:t> </a:t>
            </a:r>
            <a:r>
              <a:rPr lang="ru-RU" dirty="0" err="1" smtClean="0"/>
              <a:t>відсотка</a:t>
            </a:r>
            <a:r>
              <a:rPr lang="ru-RU" dirty="0" smtClean="0"/>
              <a:t> </a:t>
            </a:r>
            <a:r>
              <a:rPr lang="ru-RU" dirty="0" err="1" smtClean="0"/>
              <a:t>в</a:t>
            </a:r>
            <a:r>
              <a:rPr lang="ru-RU" dirty="0" smtClean="0"/>
              <a:t> </a:t>
            </a:r>
            <a:r>
              <a:rPr lang="ru-RU" dirty="0" err="1" smtClean="0"/>
              <a:t>бідних</a:t>
            </a:r>
            <a:r>
              <a:rPr lang="ru-RU" dirty="0" smtClean="0"/>
              <a:t> </a:t>
            </a:r>
            <a:r>
              <a:rPr lang="ru-RU" dirty="0" err="1" smtClean="0"/>
              <a:t>органічною</a:t>
            </a:r>
            <a:r>
              <a:rPr lang="ru-RU" dirty="0" smtClean="0"/>
              <a:t> </a:t>
            </a:r>
            <a:r>
              <a:rPr lang="ru-RU" dirty="0" err="1" smtClean="0"/>
              <a:t>речовиною</a:t>
            </a:r>
            <a:r>
              <a:rPr lang="ru-RU" dirty="0" smtClean="0"/>
              <a:t> </a:t>
            </a:r>
            <a:r>
              <a:rPr lang="ru-RU" dirty="0" err="1" smtClean="0"/>
              <a:t>піщаних</a:t>
            </a:r>
            <a:r>
              <a:rPr lang="ru-RU" dirty="0" smtClean="0"/>
              <a:t> грунтах до 3-5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навіть</a:t>
            </a:r>
            <a:r>
              <a:rPr lang="ru-RU" dirty="0" smtClean="0"/>
              <a:t> 10% – у </a:t>
            </a:r>
            <a:r>
              <a:rPr lang="ru-RU" dirty="0" err="1" smtClean="0"/>
              <a:t>багатих</a:t>
            </a:r>
            <a:r>
              <a:rPr lang="ru-RU" dirty="0" smtClean="0"/>
              <a:t> гумусом </a:t>
            </a:r>
            <a:r>
              <a:rPr lang="ru-RU" dirty="0" err="1" smtClean="0"/>
              <a:t>чорноземах</a:t>
            </a:r>
            <a:r>
              <a:rPr lang="ru-RU" dirty="0" smtClean="0"/>
              <a:t> (у </a:t>
            </a:r>
            <a:r>
              <a:rPr lang="ru-RU" dirty="0" err="1" smtClean="0"/>
              <a:t>торф'янистих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торф'яних</a:t>
            </a:r>
            <a:r>
              <a:rPr lang="ru-RU" dirty="0" smtClean="0"/>
              <a:t> горизонтах до </a:t>
            </a:r>
            <a:r>
              <a:rPr lang="ru-RU" dirty="0" err="1" smtClean="0"/>
              <a:t>десятків</a:t>
            </a:r>
            <a:r>
              <a:rPr lang="ru-RU" dirty="0" smtClean="0"/>
              <a:t> </a:t>
            </a:r>
            <a:r>
              <a:rPr lang="ru-RU" dirty="0" err="1" smtClean="0"/>
              <a:t>відсотків</a:t>
            </a:r>
            <a:r>
              <a:rPr lang="ru-RU" dirty="0" smtClean="0"/>
              <a:t>). </a:t>
            </a:r>
            <a:r>
              <a:rPr lang="ru-RU" dirty="0" err="1" smtClean="0"/>
              <a:t>Значна</a:t>
            </a:r>
            <a:r>
              <a:rPr lang="ru-RU" dirty="0" smtClean="0"/>
              <a:t> </a:t>
            </a:r>
            <a:r>
              <a:rPr lang="ru-RU" dirty="0" err="1" smtClean="0"/>
              <a:t>частина</a:t>
            </a:r>
            <a:r>
              <a:rPr lang="ru-RU" dirty="0" smtClean="0"/>
              <a:t> </a:t>
            </a:r>
            <a:r>
              <a:rPr lang="ru-RU" dirty="0" err="1" smtClean="0"/>
              <a:t>грунтів</a:t>
            </a:r>
            <a:r>
              <a:rPr lang="ru-RU" dirty="0" smtClean="0"/>
              <a:t>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використовуються</a:t>
            </a:r>
            <a:r>
              <a:rPr lang="ru-RU" dirty="0" smtClean="0"/>
              <a:t> у </a:t>
            </a:r>
            <a:r>
              <a:rPr lang="ru-RU" dirty="0" err="1" smtClean="0"/>
              <a:t>землеробстві</a:t>
            </a:r>
            <a:r>
              <a:rPr lang="ru-RU" dirty="0" smtClean="0"/>
              <a:t>, </a:t>
            </a:r>
            <a:r>
              <a:rPr lang="ru-RU" dirty="0" err="1" smtClean="0"/>
              <a:t>потребує</a:t>
            </a:r>
            <a:r>
              <a:rPr lang="ru-RU" dirty="0" smtClean="0"/>
              <a:t>  </a:t>
            </a:r>
            <a:r>
              <a:rPr lang="ru-RU" dirty="0" err="1" smtClean="0"/>
              <a:t>внесення</a:t>
            </a:r>
            <a:r>
              <a:rPr lang="ru-RU" dirty="0" smtClean="0"/>
              <a:t> </a:t>
            </a:r>
            <a:r>
              <a:rPr lang="ru-RU" dirty="0" err="1" smtClean="0"/>
              <a:t>вуглецю</a:t>
            </a:r>
            <a:r>
              <a:rPr lang="ru-RU" dirty="0" smtClean="0"/>
              <a:t> </a:t>
            </a:r>
            <a:r>
              <a:rPr lang="ru-RU" dirty="0" err="1" smtClean="0"/>
              <a:t>у</a:t>
            </a:r>
            <a:r>
              <a:rPr lang="ru-RU" dirty="0" smtClean="0"/>
              <a:t> </a:t>
            </a:r>
            <a:r>
              <a:rPr lang="ru-RU" dirty="0" err="1" smtClean="0"/>
              <a:t>вигляді</a:t>
            </a:r>
            <a:r>
              <a:rPr lang="ru-RU" dirty="0" smtClean="0"/>
              <a:t> </a:t>
            </a:r>
            <a:r>
              <a:rPr lang="ru-RU" dirty="0" err="1" smtClean="0"/>
              <a:t>органічної</a:t>
            </a:r>
            <a:r>
              <a:rPr lang="ru-RU" dirty="0" smtClean="0"/>
              <a:t> </a:t>
            </a:r>
            <a:r>
              <a:rPr lang="ru-RU" dirty="0" err="1" smtClean="0"/>
              <a:t>речовини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 descr="ÐÐ°ÑÑÐ¸Ð½ÐºÐ¸ Ð¿Ð¾ Ð·Ð°Ð¿ÑÐ¾ÑÑ Ð²ÑÐ³Ð»ÐµÑÑ ÑÐ¾ÑÐ¾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4357694"/>
            <a:ext cx="2448000" cy="223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Рисунок 4" descr="ÐÐ°ÑÑÐ¸Ð½ÐºÐ¸ Ð¿Ð¾ Ð·Ð°Ð¿ÑÐ¾ÑÑ Ð²ÑÐ³Ð»ÐµÑÑ ÑÐ¾ÑÐ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4714884"/>
            <a:ext cx="3286148" cy="2143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0"/>
            <a:ext cx="7772400" cy="421481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ru-RU" b="1" i="1" dirty="0" smtClean="0"/>
              <a:t>Азот.</a:t>
            </a:r>
            <a:r>
              <a:rPr lang="en-US" b="1" i="1" dirty="0" smtClean="0"/>
              <a:t> </a:t>
            </a:r>
            <a:r>
              <a:rPr lang="ru-RU" dirty="0" smtClean="0"/>
              <a:t>Так само, як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вуглець</a:t>
            </a:r>
            <a:r>
              <a:rPr lang="ru-RU" dirty="0" smtClean="0"/>
              <a:t>, азот </a:t>
            </a:r>
            <a:r>
              <a:rPr lang="ru-RU" dirty="0" err="1" smtClean="0"/>
              <a:t>майже</a:t>
            </a:r>
            <a:r>
              <a:rPr lang="ru-RU" dirty="0" smtClean="0"/>
              <a:t> </a:t>
            </a:r>
            <a:r>
              <a:rPr lang="ru-RU" dirty="0" err="1" smtClean="0"/>
              <a:t>цілком</a:t>
            </a:r>
            <a:r>
              <a:rPr lang="ru-RU" dirty="0" smtClean="0"/>
              <a:t> </a:t>
            </a:r>
            <a:r>
              <a:rPr lang="ru-RU" dirty="0" err="1" smtClean="0"/>
              <a:t>зв'язаний</a:t>
            </a:r>
            <a:r>
              <a:rPr lang="ru-RU" dirty="0" smtClean="0"/>
              <a:t> у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з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 </a:t>
            </a:r>
            <a:r>
              <a:rPr lang="ru-RU" dirty="0" err="1" smtClean="0"/>
              <a:t>органічною</a:t>
            </a:r>
            <a:r>
              <a:rPr lang="ru-RU" dirty="0" smtClean="0"/>
              <a:t> </a:t>
            </a:r>
            <a:r>
              <a:rPr lang="ru-RU" dirty="0" err="1" smtClean="0"/>
              <a:t>частиною</a:t>
            </a:r>
            <a:r>
              <a:rPr lang="ru-RU" dirty="0" smtClean="0"/>
              <a:t> – гумусом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складає</a:t>
            </a:r>
            <a:r>
              <a:rPr lang="ru-RU" dirty="0" smtClean="0"/>
              <a:t> 1/10-1/20 </a:t>
            </a: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 smtClean="0"/>
              <a:t>вмісту</a:t>
            </a:r>
            <a:r>
              <a:rPr lang="ru-RU" dirty="0" smtClean="0"/>
              <a:t> </a:t>
            </a:r>
            <a:r>
              <a:rPr lang="ru-RU" dirty="0" err="1" smtClean="0"/>
              <a:t>вуглецю</a:t>
            </a:r>
            <a:r>
              <a:rPr lang="ru-RU" dirty="0" smtClean="0"/>
              <a:t>. </a:t>
            </a:r>
            <a:r>
              <a:rPr lang="ru-RU" dirty="0" err="1" smtClean="0"/>
              <a:t>Незважаючи</a:t>
            </a:r>
            <a:r>
              <a:rPr lang="ru-RU" dirty="0" smtClean="0"/>
              <a:t> на </a:t>
            </a:r>
            <a:r>
              <a:rPr lang="ru-RU" dirty="0" err="1" smtClean="0"/>
              <a:t>невелику</a:t>
            </a:r>
            <a:r>
              <a:rPr lang="ru-RU" dirty="0" smtClean="0"/>
              <a:t> </a:t>
            </a:r>
            <a:r>
              <a:rPr lang="ru-RU" dirty="0" err="1" smtClean="0"/>
              <a:t>кількість</a:t>
            </a:r>
            <a:r>
              <a:rPr lang="ru-RU" dirty="0" smtClean="0"/>
              <a:t> (не </a:t>
            </a:r>
            <a:r>
              <a:rPr lang="ru-RU" dirty="0" err="1" smtClean="0"/>
              <a:t>більш</a:t>
            </a:r>
            <a:r>
              <a:rPr lang="ru-RU" dirty="0" smtClean="0"/>
              <a:t> 0,3-0,4, часто 0,1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менше</a:t>
            </a:r>
            <a:r>
              <a:rPr lang="ru-RU" dirty="0" smtClean="0"/>
              <a:t> </a:t>
            </a:r>
            <a:r>
              <a:rPr lang="ru-RU" dirty="0" err="1" smtClean="0"/>
              <a:t>відсотка</a:t>
            </a:r>
            <a:r>
              <a:rPr lang="ru-RU" dirty="0" smtClean="0"/>
              <a:t>), азот </a:t>
            </a:r>
            <a:r>
              <a:rPr lang="ru-RU" dirty="0" err="1" smtClean="0"/>
              <a:t>відіграє</a:t>
            </a:r>
            <a:r>
              <a:rPr lang="ru-RU" dirty="0" smtClean="0"/>
              <a:t> </a:t>
            </a:r>
            <a:r>
              <a:rPr lang="ru-RU" dirty="0" err="1" smtClean="0"/>
              <a:t>надзвичайно</a:t>
            </a:r>
            <a:r>
              <a:rPr lang="ru-RU" dirty="0" smtClean="0"/>
              <a:t> </a:t>
            </a:r>
            <a:r>
              <a:rPr lang="ru-RU" dirty="0" err="1" smtClean="0"/>
              <a:t>важливу</a:t>
            </a:r>
            <a:r>
              <a:rPr lang="ru-RU" dirty="0" smtClean="0"/>
              <a:t> роль у </a:t>
            </a:r>
            <a:r>
              <a:rPr lang="ru-RU" dirty="0" err="1" smtClean="0"/>
              <a:t>родючості</a:t>
            </a:r>
            <a:r>
              <a:rPr lang="ru-RU" dirty="0" smtClean="0"/>
              <a:t> </a:t>
            </a:r>
            <a:r>
              <a:rPr lang="ru-RU" dirty="0" err="1" smtClean="0"/>
              <a:t>грунтів</a:t>
            </a:r>
            <a:r>
              <a:rPr lang="ru-RU" dirty="0" smtClean="0"/>
              <a:t>, тому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він</a:t>
            </a:r>
            <a:r>
              <a:rPr lang="ru-RU" dirty="0" smtClean="0"/>
              <a:t> </a:t>
            </a:r>
            <a:r>
              <a:rPr lang="ru-RU" dirty="0" err="1" smtClean="0"/>
              <a:t>життєво</a:t>
            </a:r>
            <a:r>
              <a:rPr lang="ru-RU" dirty="0" smtClean="0"/>
              <a:t> </a:t>
            </a:r>
            <a:r>
              <a:rPr lang="ru-RU" dirty="0" err="1" smtClean="0"/>
              <a:t>необхідний</a:t>
            </a:r>
            <a:r>
              <a:rPr lang="ru-RU" dirty="0" smtClean="0"/>
              <a:t> </a:t>
            </a:r>
            <a:r>
              <a:rPr lang="ru-RU" dirty="0" err="1" smtClean="0"/>
              <a:t>рослинам</a:t>
            </a:r>
            <a:r>
              <a:rPr lang="ru-RU" dirty="0" smtClean="0"/>
              <a:t>, для </a:t>
            </a:r>
            <a:r>
              <a:rPr lang="ru-RU" dirty="0" err="1" smtClean="0"/>
              <a:t>яких</a:t>
            </a:r>
            <a:r>
              <a:rPr lang="ru-RU" dirty="0" smtClean="0"/>
              <a:t> </a:t>
            </a:r>
            <a:r>
              <a:rPr lang="ru-RU" dirty="0" err="1" smtClean="0"/>
              <a:t>він</a:t>
            </a:r>
            <a:r>
              <a:rPr lang="ru-RU" dirty="0" smtClean="0"/>
              <a:t> </a:t>
            </a:r>
            <a:r>
              <a:rPr lang="ru-RU" dirty="0" err="1" smtClean="0"/>
              <a:t>доступний</a:t>
            </a:r>
            <a:r>
              <a:rPr lang="ru-RU" dirty="0" smtClean="0"/>
              <a:t> </a:t>
            </a:r>
            <a:r>
              <a:rPr lang="ru-RU" dirty="0" err="1" smtClean="0"/>
              <a:t>тільки</a:t>
            </a:r>
            <a:r>
              <a:rPr lang="ru-RU" dirty="0" smtClean="0"/>
              <a:t> у </a:t>
            </a:r>
            <a:r>
              <a:rPr lang="ru-RU" dirty="0" err="1" smtClean="0"/>
              <a:t>формінітратного</a:t>
            </a:r>
            <a:r>
              <a:rPr lang="ru-RU" dirty="0" smtClean="0"/>
              <a:t> </a:t>
            </a:r>
            <a:r>
              <a:rPr lang="ru-RU" dirty="0" err="1" smtClean="0"/>
              <a:t>й</a:t>
            </a:r>
            <a:r>
              <a:rPr lang="ru-RU" dirty="0" smtClean="0"/>
              <a:t> </a:t>
            </a:r>
            <a:r>
              <a:rPr lang="ru-RU" dirty="0" err="1" smtClean="0"/>
              <a:t>амонійного</a:t>
            </a:r>
            <a:r>
              <a:rPr lang="ru-RU" dirty="0" smtClean="0"/>
              <a:t> </a:t>
            </a:r>
            <a:r>
              <a:rPr lang="ru-RU" dirty="0" err="1" smtClean="0"/>
              <a:t>іонів</a:t>
            </a:r>
            <a:r>
              <a:rPr lang="ru-RU" dirty="0" smtClean="0"/>
              <a:t>. </a:t>
            </a:r>
            <a:r>
              <a:rPr lang="ru-RU" dirty="0" err="1" smtClean="0"/>
              <a:t>Більшість</a:t>
            </a:r>
            <a:r>
              <a:rPr lang="ru-RU" dirty="0" smtClean="0"/>
              <a:t> </a:t>
            </a:r>
            <a:r>
              <a:rPr lang="ru-RU" dirty="0" err="1" smtClean="0"/>
              <a:t>культурних</a:t>
            </a:r>
            <a:r>
              <a:rPr lang="ru-RU" dirty="0" smtClean="0"/>
              <a:t> </a:t>
            </a:r>
            <a:r>
              <a:rPr lang="ru-RU" dirty="0" err="1" smtClean="0"/>
              <a:t>грунтів</a:t>
            </a:r>
            <a:r>
              <a:rPr lang="ru-RU" dirty="0" smtClean="0"/>
              <a:t> </a:t>
            </a:r>
            <a:r>
              <a:rPr lang="ru-RU" dirty="0" err="1" smtClean="0"/>
              <a:t>потребує</a:t>
            </a:r>
            <a:r>
              <a:rPr lang="ru-RU" dirty="0" smtClean="0"/>
              <a:t> систематичного </a:t>
            </a:r>
            <a:r>
              <a:rPr lang="ru-RU" dirty="0" err="1" smtClean="0"/>
              <a:t>внесення</a:t>
            </a:r>
            <a:r>
              <a:rPr lang="ru-RU" dirty="0" smtClean="0"/>
              <a:t> </a:t>
            </a:r>
            <a:r>
              <a:rPr lang="ru-RU" dirty="0" err="1" smtClean="0"/>
              <a:t>цього</a:t>
            </a:r>
            <a:r>
              <a:rPr lang="ru-RU" dirty="0" smtClean="0"/>
              <a:t> </a:t>
            </a:r>
            <a:r>
              <a:rPr lang="ru-RU" dirty="0" err="1" smtClean="0"/>
              <a:t>елемента</a:t>
            </a:r>
            <a:r>
              <a:rPr lang="ru-RU" dirty="0" smtClean="0"/>
              <a:t>. У </a:t>
            </a:r>
            <a:r>
              <a:rPr lang="ru-RU" dirty="0" err="1" smtClean="0"/>
              <a:t>природних</a:t>
            </a:r>
            <a:r>
              <a:rPr lang="ru-RU" dirty="0" smtClean="0"/>
              <a:t> </a:t>
            </a:r>
            <a:r>
              <a:rPr lang="ru-RU" dirty="0" err="1" smtClean="0"/>
              <a:t>умовах</a:t>
            </a:r>
            <a:r>
              <a:rPr lang="ru-RU" dirty="0" smtClean="0"/>
              <a:t> </a:t>
            </a:r>
            <a:r>
              <a:rPr lang="ru-RU" dirty="0" err="1" smtClean="0"/>
              <a:t>поповнення</a:t>
            </a:r>
            <a:r>
              <a:rPr lang="ru-RU" dirty="0" smtClean="0"/>
              <a:t> в </a:t>
            </a:r>
            <a:r>
              <a:rPr lang="ru-RU" dirty="0" err="1" smtClean="0"/>
              <a:t>грунті</a:t>
            </a:r>
            <a:r>
              <a:rPr lang="ru-RU" dirty="0" smtClean="0"/>
              <a:t> </a:t>
            </a:r>
            <a:r>
              <a:rPr lang="ru-RU" dirty="0" err="1" smtClean="0"/>
              <a:t>резервів</a:t>
            </a:r>
            <a:r>
              <a:rPr lang="ru-RU" dirty="0" smtClean="0"/>
              <a:t> азоту в </a:t>
            </a:r>
            <a:r>
              <a:rPr lang="ru-RU" dirty="0" err="1" smtClean="0"/>
              <a:t>доступних</a:t>
            </a:r>
            <a:r>
              <a:rPr lang="ru-RU" dirty="0" smtClean="0"/>
              <a:t> для </a:t>
            </a:r>
            <a:r>
              <a:rPr lang="ru-RU" dirty="0" err="1" smtClean="0"/>
              <a:t>рослин</a:t>
            </a:r>
            <a:r>
              <a:rPr lang="ru-RU" dirty="0" smtClean="0"/>
              <a:t> формах </a:t>
            </a:r>
            <a:r>
              <a:rPr lang="ru-RU" dirty="0" err="1" smtClean="0"/>
              <a:t>здійснюється</a:t>
            </a:r>
            <a:r>
              <a:rPr lang="ru-RU" dirty="0" smtClean="0"/>
              <a:t> азот </a:t>
            </a:r>
            <a:r>
              <a:rPr lang="ru-RU" dirty="0" err="1" smtClean="0"/>
              <a:t>фіксуючими</a:t>
            </a:r>
            <a:r>
              <a:rPr lang="ru-RU" dirty="0" smtClean="0"/>
              <a:t> </a:t>
            </a:r>
            <a:r>
              <a:rPr lang="ru-RU" dirty="0" err="1" smtClean="0"/>
              <a:t>бактеріями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 </a:t>
            </a:r>
          </a:p>
          <a:p>
            <a:endParaRPr lang="ru-RU" dirty="0"/>
          </a:p>
        </p:txBody>
      </p:sp>
      <p:pic>
        <p:nvPicPr>
          <p:cNvPr id="4" name="Рисунок 3" descr="ÐÐ°ÑÑÐ¸Ð½ÐºÐ¸ Ð¿Ð¾ Ð·Ð°Ð¿ÑÐ¾ÑÑ ÐÐ·Ð¾Ñ ÑÐ¾ÑÐ¾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3714752"/>
            <a:ext cx="3071834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 descr="ÐÐ°ÑÑÐ¸Ð½ÐºÐ¸ Ð¿Ð¾ Ð·Ð°Ð¿ÑÐ¾ÑÑ ÐÐ·Ð¾Ñ ÑÐ¾ÑÐ¾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0" y="3429000"/>
            <a:ext cx="2733675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292</TotalTime>
  <Words>126</Words>
  <Application>Microsoft Office PowerPoint</Application>
  <PresentationFormat>Экран (4:3)</PresentationFormat>
  <Paragraphs>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Consolas</vt:lpstr>
      <vt:lpstr>Corbel</vt:lpstr>
      <vt:lpstr>Times New Roman</vt:lpstr>
      <vt:lpstr>Wingdings</vt:lpstr>
      <vt:lpstr>Wingdings 2</vt:lpstr>
      <vt:lpstr>Wingdings 3</vt:lpstr>
      <vt:lpstr>Метро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Презентацію підготував  студент групи ЛС-161  Солодкий Сергій   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Solodkyi Serhii</dc:creator>
  <cp:lastModifiedBy>1</cp:lastModifiedBy>
  <cp:revision>30</cp:revision>
  <dcterms:created xsi:type="dcterms:W3CDTF">2018-10-03T15:25:11Z</dcterms:created>
  <dcterms:modified xsi:type="dcterms:W3CDTF">2023-12-31T11:12:25Z</dcterms:modified>
</cp:coreProperties>
</file>